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9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B0657A06-A7FD-4A74-B1BC-D2CB7C4BB154}" type="datetimeFigureOut">
              <a:rPr lang="ru-RU" smtClean="0"/>
              <a:t>09.04.2018</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EB9B80E-9CA6-4ABD-A24E-718E0877151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0657A06-A7FD-4A74-B1BC-D2CB7C4BB154}" type="datetimeFigureOut">
              <a:rPr lang="ru-RU" smtClean="0"/>
              <a:t>09.04.2018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B9B80E-9CA6-4ABD-A24E-718E0877151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0657A06-A7FD-4A74-B1BC-D2CB7C4BB154}" type="datetimeFigureOut">
              <a:rPr lang="ru-RU" smtClean="0"/>
              <a:t>09.04.2018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B9B80E-9CA6-4ABD-A24E-718E0877151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B0657A06-A7FD-4A74-B1BC-D2CB7C4BB154}" type="datetimeFigureOut">
              <a:rPr lang="ru-RU" smtClean="0"/>
              <a:t>09.04.2018</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EB9B80E-9CA6-4ABD-A24E-718E0877151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B0657A06-A7FD-4A74-B1BC-D2CB7C4BB154}" type="datetimeFigureOut">
              <a:rPr lang="ru-RU" smtClean="0"/>
              <a:t>09.04.2018</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EB9B80E-9CA6-4ABD-A24E-718E0877151E}"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B0657A06-A7FD-4A74-B1BC-D2CB7C4BB154}" type="datetimeFigureOut">
              <a:rPr lang="ru-RU" smtClean="0"/>
              <a:t>09.04.2018</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EB9B80E-9CA6-4ABD-A24E-718E0877151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B0657A06-A7FD-4A74-B1BC-D2CB7C4BB154}" type="datetimeFigureOut">
              <a:rPr lang="ru-RU" smtClean="0"/>
              <a:t>09.04.2018</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EB9B80E-9CA6-4ABD-A24E-718E0877151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0657A06-A7FD-4A74-B1BC-D2CB7C4BB154}" type="datetimeFigureOut">
              <a:rPr lang="ru-RU" smtClean="0"/>
              <a:t>09.04.2018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B9B80E-9CA6-4ABD-A24E-718E0877151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B0657A06-A7FD-4A74-B1BC-D2CB7C4BB154}" type="datetimeFigureOut">
              <a:rPr lang="ru-RU" smtClean="0"/>
              <a:t>09.04.2018</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EB9B80E-9CA6-4ABD-A24E-718E0877151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B0657A06-A7FD-4A74-B1BC-D2CB7C4BB154}" type="datetimeFigureOut">
              <a:rPr lang="ru-RU" smtClean="0"/>
              <a:t>09.04.2018</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EB9B80E-9CA6-4ABD-A24E-718E0877151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0657A06-A7FD-4A74-B1BC-D2CB7C4BB154}" type="datetimeFigureOut">
              <a:rPr lang="ru-RU" smtClean="0"/>
              <a:t>09.04.2018</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EB9B80E-9CA6-4ABD-A24E-718E0877151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0657A06-A7FD-4A74-B1BC-D2CB7C4BB154}" type="datetimeFigureOut">
              <a:rPr lang="ru-RU" smtClean="0"/>
              <a:t>09.04.2018</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EB9B80E-9CA6-4ABD-A24E-718E0877151E}"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88640"/>
            <a:ext cx="8064896" cy="1470025"/>
          </a:xfrm>
        </p:spPr>
        <p:txBody>
          <a:bodyPr>
            <a:normAutofit/>
          </a:bodyPr>
          <a:lstStyle/>
          <a:p>
            <a:r>
              <a:rPr lang="ru-RU" b="1" dirty="0" smtClean="0"/>
              <a:t>Калейдоскоп творческих идей</a:t>
            </a:r>
            <a:endParaRPr lang="ru-RU" b="1" dirty="0"/>
          </a:p>
        </p:txBody>
      </p:sp>
      <p:sp>
        <p:nvSpPr>
          <p:cNvPr id="3" name="Подзаголовок 2"/>
          <p:cNvSpPr>
            <a:spLocks noGrp="1"/>
          </p:cNvSpPr>
          <p:nvPr>
            <p:ph type="subTitle" idx="1"/>
          </p:nvPr>
        </p:nvSpPr>
        <p:spPr>
          <a:xfrm>
            <a:off x="539552" y="2852936"/>
            <a:ext cx="8062912" cy="1752600"/>
          </a:xfrm>
        </p:spPr>
        <p:txBody>
          <a:bodyPr>
            <a:normAutofit lnSpcReduction="10000"/>
          </a:bodyPr>
          <a:lstStyle/>
          <a:p>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Из опыта работы педагогов:</a:t>
            </a:r>
            <a:b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Зиминой Е.А., </a:t>
            </a:r>
            <a:r>
              <a:rPr lang="ru-RU"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Варенцовой</a:t>
            </a:r>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Т.А., Королёвой С.В., Поповой Д.С., </a:t>
            </a:r>
            <a:r>
              <a:rPr lang="ru-RU"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Чилипаловой</a:t>
            </a:r>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И.С., </a:t>
            </a:r>
            <a:r>
              <a:rPr lang="ru-RU"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Дюдиной</a:t>
            </a:r>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М.А.</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13234"/>
          </a:xfrm>
        </p:spPr>
        <p:txBody>
          <a:bodyPr>
            <a:noAutofit/>
          </a:bodyPr>
          <a:lstStyle/>
          <a:p>
            <a:r>
              <a:rPr lang="ru-RU" dirty="0" smtClean="0"/>
              <a:t>Яйцо и уксус</a:t>
            </a:r>
          </a:p>
        </p:txBody>
      </p:sp>
      <p:sp>
        <p:nvSpPr>
          <p:cNvPr id="3" name="Содержимое 2"/>
          <p:cNvSpPr>
            <a:spLocks noGrp="1"/>
          </p:cNvSpPr>
          <p:nvPr>
            <p:ph idx="1"/>
          </p:nvPr>
        </p:nvSpPr>
        <p:spPr>
          <a:xfrm>
            <a:off x="3563888" y="1882808"/>
            <a:ext cx="5122912" cy="4572000"/>
          </a:xfrm>
        </p:spPr>
        <p:txBody>
          <a:bodyPr>
            <a:normAutofit fontScale="70000" lnSpcReduction="20000"/>
          </a:bodyPr>
          <a:lstStyle/>
          <a:p>
            <a:r>
              <a:rPr lang="ru-RU" b="1" dirty="0" smtClean="0"/>
              <a:t>Опыт</a:t>
            </a:r>
            <a:r>
              <a:rPr lang="ru-RU" b="1" dirty="0" smtClean="0"/>
              <a:t>: </a:t>
            </a:r>
            <a:r>
              <a:rPr lang="ru-RU" dirty="0" smtClean="0"/>
              <a:t>возьмите обычное куриное яйцо и намажьте одну половину зубной пастой, вторую половинку оставьте нетронутой. В банку налейте раствор уксуса (9%) и поместите в него подготовленное яйцо. Через полчаса смотрите результат. Та половина, которая была смазана зубной пастой останется прежней, а вторая, незащищенная, станет тонкой и изменит цвет.</a:t>
            </a:r>
          </a:p>
          <a:p>
            <a:r>
              <a:rPr lang="ru-RU" b="1" dirty="0" smtClean="0"/>
              <a:t>Объяснение: </a:t>
            </a:r>
            <a:r>
              <a:rPr lang="ru-RU" dirty="0" smtClean="0"/>
              <a:t>кислота разрушает кальций.</a:t>
            </a:r>
          </a:p>
          <a:p>
            <a:endParaRPr lang="ru-RU" dirty="0"/>
          </a:p>
        </p:txBody>
      </p:sp>
      <p:sp>
        <p:nvSpPr>
          <p:cNvPr id="4" name="Прямоугольник 3"/>
          <p:cNvSpPr/>
          <p:nvPr/>
        </p:nvSpPr>
        <p:spPr>
          <a:xfrm>
            <a:off x="539552" y="620688"/>
            <a:ext cx="7632848" cy="923330"/>
          </a:xfrm>
          <a:prstGeom prst="rect">
            <a:avLst/>
          </a:prstGeom>
        </p:spPr>
        <p:txBody>
          <a:bodyPr wrap="square">
            <a:spAutoFit/>
          </a:bodyPr>
          <a:lstStyle/>
          <a:p>
            <a:r>
              <a:rPr lang="ru-RU" b="1" dirty="0" smtClean="0"/>
              <a:t>Цель:</a:t>
            </a:r>
            <a:r>
              <a:rPr lang="ru-RU" dirty="0" smtClean="0"/>
              <a:t> объяснить ребенку , зачем нужно чистить зубы.</a:t>
            </a:r>
          </a:p>
          <a:p>
            <a:r>
              <a:rPr lang="ru-RU" b="1" dirty="0" smtClean="0"/>
              <a:t>Нужно:</a:t>
            </a:r>
            <a:r>
              <a:rPr lang="ru-RU" dirty="0" smtClean="0"/>
              <a:t> сырое яйцо, зубная паста, стакан уксуса (9%), ложка и чистая вода, чтобы промыть яйцо.</a:t>
            </a:r>
            <a:endParaRPr lang="ru-RU" dirty="0" smtClean="0"/>
          </a:p>
        </p:txBody>
      </p:sp>
      <p:pic>
        <p:nvPicPr>
          <p:cNvPr id="5" name="Рисунок 4" descr="YAytso-i-zubnaya-pasta.jpg"/>
          <p:cNvPicPr>
            <a:picLocks noChangeAspect="1"/>
          </p:cNvPicPr>
          <p:nvPr/>
        </p:nvPicPr>
        <p:blipFill>
          <a:blip r:embed="rId2" cstate="print"/>
          <a:stretch>
            <a:fillRect/>
          </a:stretch>
        </p:blipFill>
        <p:spPr>
          <a:xfrm>
            <a:off x="179512" y="1916832"/>
            <a:ext cx="3600000" cy="3600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857250"/>
          </a:xfrm>
        </p:spPr>
        <p:txBody>
          <a:bodyPr>
            <a:normAutofit/>
          </a:bodyPr>
          <a:lstStyle/>
          <a:p>
            <a:r>
              <a:rPr lang="ru-RU" dirty="0" smtClean="0"/>
              <a:t>Проверка прочности</a:t>
            </a:r>
          </a:p>
        </p:txBody>
      </p:sp>
      <p:sp>
        <p:nvSpPr>
          <p:cNvPr id="3" name="Содержимое 2"/>
          <p:cNvSpPr>
            <a:spLocks noGrp="1"/>
          </p:cNvSpPr>
          <p:nvPr>
            <p:ph idx="1"/>
          </p:nvPr>
        </p:nvSpPr>
        <p:spPr>
          <a:xfrm>
            <a:off x="3275856" y="1882808"/>
            <a:ext cx="5410944" cy="4572000"/>
          </a:xfrm>
        </p:spPr>
        <p:txBody>
          <a:bodyPr>
            <a:normAutofit fontScale="55000" lnSpcReduction="20000"/>
          </a:bodyPr>
          <a:lstStyle/>
          <a:p>
            <a:r>
              <a:rPr lang="ru-RU" b="1" dirty="0" smtClean="0"/>
              <a:t>Опыт</a:t>
            </a:r>
            <a:r>
              <a:rPr lang="ru-RU" b="1" dirty="0" smtClean="0"/>
              <a:t>:</a:t>
            </a:r>
            <a:r>
              <a:rPr lang="ru-RU" dirty="0" smtClean="0"/>
              <a:t> постелить на пол мусорный мешок и поставить на него коробки с яйцами (проверьте, чтобы не было надтреснутых). Также проверьте, </a:t>
            </a:r>
            <a:r>
              <a:rPr lang="ru-RU" dirty="0" smtClean="0"/>
              <a:t>чтобы </a:t>
            </a:r>
            <a:r>
              <a:rPr lang="ru-RU" dirty="0" smtClean="0"/>
              <a:t>все яйца были ориентированы в одну сторону – или острыми концами вверх, или тупыми. Если правильно поставить ногу, равномерно распределив вес, то можно постоять или походить по яйцам босиком. Если экстрима от неосторожного движения не хочется, можно положить на вершину яиц тонкую доску, тогда уже точно ничего не помешает.</a:t>
            </a:r>
          </a:p>
          <a:p>
            <a:r>
              <a:rPr lang="ru-RU" b="1" dirty="0" smtClean="0"/>
              <a:t>Объяснение:</a:t>
            </a:r>
            <a:r>
              <a:rPr lang="ru-RU" dirty="0" smtClean="0"/>
              <a:t> все знают, что яйцо разбить очень легко, но скорлупа яиц очень прочная и может выдержать большой вес. «Архитектура» яйца такова, что при равномерном давлении напряжение распределяется по всей скорлупе равномерно.</a:t>
            </a:r>
          </a:p>
          <a:p>
            <a:endParaRPr lang="ru-RU" dirty="0"/>
          </a:p>
        </p:txBody>
      </p:sp>
      <p:pic>
        <p:nvPicPr>
          <p:cNvPr id="4" name="Рисунок 3" descr="IMG_2681.jpg"/>
          <p:cNvPicPr>
            <a:picLocks noChangeAspect="1"/>
          </p:cNvPicPr>
          <p:nvPr/>
        </p:nvPicPr>
        <p:blipFill>
          <a:blip r:embed="rId2" cstate="print"/>
          <a:stretch>
            <a:fillRect/>
          </a:stretch>
        </p:blipFill>
        <p:spPr>
          <a:xfrm>
            <a:off x="323528" y="2348880"/>
            <a:ext cx="2700000" cy="3600000"/>
          </a:xfrm>
          <a:prstGeom prst="rect">
            <a:avLst/>
          </a:prstGeom>
        </p:spPr>
      </p:pic>
      <p:pic>
        <p:nvPicPr>
          <p:cNvPr id="5" name="Рисунок 4" descr="IMG_2698.jpg"/>
          <p:cNvPicPr>
            <a:picLocks noChangeAspect="1"/>
          </p:cNvPicPr>
          <p:nvPr/>
        </p:nvPicPr>
        <p:blipFill>
          <a:blip r:embed="rId3" cstate="print"/>
          <a:stretch>
            <a:fillRect/>
          </a:stretch>
        </p:blipFill>
        <p:spPr>
          <a:xfrm>
            <a:off x="323528" y="2348880"/>
            <a:ext cx="2700000" cy="3600000"/>
          </a:xfrm>
          <a:prstGeom prst="rect">
            <a:avLst/>
          </a:prstGeom>
        </p:spPr>
      </p:pic>
      <p:pic>
        <p:nvPicPr>
          <p:cNvPr id="6" name="Рисунок 5" descr="IMG_2699.jpg"/>
          <p:cNvPicPr>
            <a:picLocks noChangeAspect="1"/>
          </p:cNvPicPr>
          <p:nvPr/>
        </p:nvPicPr>
        <p:blipFill>
          <a:blip r:embed="rId4" cstate="print"/>
          <a:stretch>
            <a:fillRect/>
          </a:stretch>
        </p:blipFill>
        <p:spPr>
          <a:xfrm>
            <a:off x="323528" y="2348880"/>
            <a:ext cx="2700000" cy="3600000"/>
          </a:xfrm>
          <a:prstGeom prst="rect">
            <a:avLst/>
          </a:prstGeom>
        </p:spPr>
      </p:pic>
      <p:pic>
        <p:nvPicPr>
          <p:cNvPr id="7" name="Рисунок 6" descr="IMG_2703.jpg"/>
          <p:cNvPicPr>
            <a:picLocks noChangeAspect="1"/>
          </p:cNvPicPr>
          <p:nvPr/>
        </p:nvPicPr>
        <p:blipFill>
          <a:blip r:embed="rId5" cstate="print"/>
          <a:stretch>
            <a:fillRect/>
          </a:stretch>
        </p:blipFill>
        <p:spPr>
          <a:xfrm>
            <a:off x="323528" y="2348880"/>
            <a:ext cx="2700000" cy="3600000"/>
          </a:xfrm>
          <a:prstGeom prst="rect">
            <a:avLst/>
          </a:prstGeom>
        </p:spPr>
      </p:pic>
      <p:sp>
        <p:nvSpPr>
          <p:cNvPr id="8" name="Прямоугольник 7"/>
          <p:cNvSpPr/>
          <p:nvPr/>
        </p:nvSpPr>
        <p:spPr>
          <a:xfrm>
            <a:off x="467544" y="836712"/>
            <a:ext cx="7992888" cy="646331"/>
          </a:xfrm>
          <a:prstGeom prst="rect">
            <a:avLst/>
          </a:prstGeom>
        </p:spPr>
        <p:txBody>
          <a:bodyPr wrap="square">
            <a:spAutoFit/>
          </a:bodyPr>
          <a:lstStyle/>
          <a:p>
            <a:r>
              <a:rPr lang="ru-RU" b="1" dirty="0" smtClean="0"/>
              <a:t>Нужно:</a:t>
            </a:r>
            <a:r>
              <a:rPr lang="ru-RU" dirty="0" smtClean="0"/>
              <a:t> два десятка яиц в ячейках, мешок для мусора, ведро воды, мыло и хорошие друзья.</a:t>
            </a: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5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strVal val="#ppt_w*0.70"/>
                                          </p:val>
                                        </p:tav>
                                        <p:tav tm="100000">
                                          <p:val>
                                            <p:strVal val="#ppt_w"/>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cap="none" dirty="0" smtClean="0"/>
              <a:t>МДОУ «Детский сад №6» </a:t>
            </a:r>
            <a:br>
              <a:rPr lang="ru-RU" cap="none" dirty="0" smtClean="0"/>
            </a:br>
            <a:r>
              <a:rPr lang="ru-RU" cap="none" dirty="0" smtClean="0"/>
              <a:t>г. Ярославля, апрель 2018</a:t>
            </a:r>
            <a:endParaRPr lang="ru-RU" cap="none" dirty="0"/>
          </a:p>
        </p:txBody>
      </p:sp>
      <p:pic>
        <p:nvPicPr>
          <p:cNvPr id="5" name="Рисунок 4" descr="IMG_2033.JPG"/>
          <p:cNvPicPr>
            <a:picLocks noGrp="1" noChangeAspect="1"/>
          </p:cNvPicPr>
          <p:nvPr>
            <p:ph type="pic" idx="1"/>
          </p:nvPr>
        </p:nvPicPr>
        <p:blipFill>
          <a:blip r:embed="rId2" cstate="print">
            <a:lum bright="30000" contrast="-40000"/>
          </a:blip>
          <a:srcRect l="5440" r="5440"/>
          <a:stretch>
            <a:fillRect/>
          </a:stretch>
        </p:blipFill>
        <p:spPr>
          <a:xfrm flipH="1">
            <a:off x="1835696" y="332656"/>
            <a:ext cx="5904658" cy="5868000"/>
          </a:xfrm>
          <a:prstGeom prst="smileyFace">
            <a:avLst/>
          </a:prstGeom>
          <a:ln>
            <a:noFill/>
          </a:ln>
          <a:effectLst>
            <a:glow rad="63500">
              <a:schemeClr val="accent3">
                <a:satMod val="175000"/>
                <a:alpha val="40000"/>
              </a:schemeClr>
            </a:glow>
            <a:softEdge rad="112500"/>
          </a:effectLst>
        </p:spPr>
      </p:pic>
      <p:sp>
        <p:nvSpPr>
          <p:cNvPr id="4" name="Текст 3"/>
          <p:cNvSpPr>
            <a:spLocks noGrp="1"/>
          </p:cNvSpPr>
          <p:nvPr>
            <p:ph type="body" sz="half" idx="2"/>
          </p:nvPr>
        </p:nvSpPr>
        <p:spPr>
          <a:xfrm>
            <a:off x="1342968" y="5983560"/>
            <a:ext cx="7333488" cy="685800"/>
          </a:xfrm>
        </p:spPr>
        <p:txBody>
          <a:bodyPr/>
          <a:lstStyle/>
          <a:p>
            <a:r>
              <a:rPr lang="ru-RU" dirty="0" smtClean="0"/>
              <a:t>Презентацию подготовила воспитатель Ермилова В.А.</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Космическая лаборатория</a:t>
            </a:r>
            <a:endParaRPr lang="ru-RU" dirty="0"/>
          </a:p>
        </p:txBody>
      </p:sp>
      <p:sp>
        <p:nvSpPr>
          <p:cNvPr id="3" name="Текст 2"/>
          <p:cNvSpPr>
            <a:spLocks noGrp="1"/>
          </p:cNvSpPr>
          <p:nvPr>
            <p:ph type="body" idx="1"/>
          </p:nvPr>
        </p:nvSpPr>
        <p:spPr>
          <a:xfrm>
            <a:off x="381000" y="1633536"/>
            <a:ext cx="6567264" cy="2286000"/>
          </a:xfrm>
        </p:spPr>
        <p:txBody>
          <a:bodyPr>
            <a:normAutofit/>
          </a:bodyPr>
          <a:lstStyle/>
          <a:p>
            <a:r>
              <a:rPr lang="ru-RU" sz="2400" dirty="0" smtClean="0">
                <a:latin typeface="Georgia" pitchFamily="18" charset="0"/>
              </a:rPr>
              <a:t>Руководители: </a:t>
            </a:r>
            <a:r>
              <a:rPr lang="ru-RU" sz="2400" dirty="0" err="1" smtClean="0">
                <a:latin typeface="Georgia" pitchFamily="18" charset="0"/>
              </a:rPr>
              <a:t>Варенцова</a:t>
            </a:r>
            <a:r>
              <a:rPr lang="ru-RU" sz="2400" dirty="0" smtClean="0">
                <a:latin typeface="Georgia" pitchFamily="18" charset="0"/>
              </a:rPr>
              <a:t> Т.А., Зимина Е.А.</a:t>
            </a:r>
          </a:p>
          <a:p>
            <a:r>
              <a:rPr lang="ru-RU" sz="2400" dirty="0" smtClean="0">
                <a:latin typeface="Georgia" pitchFamily="18" charset="0"/>
              </a:rPr>
              <a:t>Возраст участников – 5-7 лет</a:t>
            </a:r>
            <a:endParaRPr lang="ru-RU" sz="2400" dirty="0">
              <a:latin typeface="Georgia" pitchFamily="18" charset="0"/>
            </a:endParaRPr>
          </a:p>
        </p:txBody>
      </p:sp>
      <p:pic>
        <p:nvPicPr>
          <p:cNvPr id="4" name="Рисунок 3" descr="IMG_2033.JPG"/>
          <p:cNvPicPr>
            <a:picLocks noChangeAspect="1"/>
          </p:cNvPicPr>
          <p:nvPr/>
        </p:nvPicPr>
        <p:blipFill>
          <a:blip r:embed="rId2" cstate="print"/>
          <a:stretch>
            <a:fillRect/>
          </a:stretch>
        </p:blipFill>
        <p:spPr>
          <a:xfrm>
            <a:off x="3419872" y="2996952"/>
            <a:ext cx="5328084" cy="35520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836712"/>
          </a:xfrm>
        </p:spPr>
        <p:txBody>
          <a:bodyPr/>
          <a:lstStyle/>
          <a:p>
            <a:r>
              <a:rPr lang="ru-RU" dirty="0" smtClean="0"/>
              <a:t>Ледяная галактика</a:t>
            </a:r>
            <a:endParaRPr lang="ru-RU" dirty="0"/>
          </a:p>
        </p:txBody>
      </p:sp>
      <p:sp>
        <p:nvSpPr>
          <p:cNvPr id="4" name="Содержимое 2"/>
          <p:cNvSpPr txBox="1">
            <a:spLocks/>
          </p:cNvSpPr>
          <p:nvPr/>
        </p:nvSpPr>
        <p:spPr>
          <a:xfrm>
            <a:off x="179512" y="764704"/>
            <a:ext cx="8640960" cy="1224136"/>
          </a:xfrm>
          <a:prstGeom prst="rect">
            <a:avLst/>
          </a:prstGeom>
        </p:spPr>
        <p:txBody>
          <a:bodyPr vert="horz" anchor="t">
            <a:normAutofit/>
          </a:bodyPr>
          <a:lstStyle/>
          <a:p>
            <a:r>
              <a:rPr lang="ru-RU" sz="2400" dirty="0" smtClean="0"/>
              <a:t>Вам понадобится: Форма для льда, Поднос, Соль, Краски или пищевые красители, Пипетки (можно использовать чайную ложку, кисти)</a:t>
            </a:r>
            <a:endParaRPr lang="ru-RU" sz="2400" dirty="0" smtClean="0"/>
          </a:p>
        </p:txBody>
      </p:sp>
      <p:pic>
        <p:nvPicPr>
          <p:cNvPr id="5" name="Рисунок 4" descr="IMG_20180409_104138.jpg"/>
          <p:cNvPicPr>
            <a:picLocks noChangeAspect="1"/>
          </p:cNvPicPr>
          <p:nvPr/>
        </p:nvPicPr>
        <p:blipFill>
          <a:blip r:embed="rId2" cstate="print"/>
          <a:stretch>
            <a:fillRect/>
          </a:stretch>
        </p:blipFill>
        <p:spPr>
          <a:xfrm>
            <a:off x="179512" y="2204864"/>
            <a:ext cx="2855244" cy="3806992"/>
          </a:xfrm>
          <a:prstGeom prst="rect">
            <a:avLst/>
          </a:prstGeom>
          <a:ln>
            <a:noFill/>
          </a:ln>
          <a:effectLst>
            <a:softEdge rad="112500"/>
          </a:effectLst>
        </p:spPr>
      </p:pic>
      <p:pic>
        <p:nvPicPr>
          <p:cNvPr id="8" name="Рисунок 7" descr="IMG_20180409_104941.jpg"/>
          <p:cNvPicPr>
            <a:picLocks noChangeAspect="1"/>
          </p:cNvPicPr>
          <p:nvPr/>
        </p:nvPicPr>
        <p:blipFill>
          <a:blip r:embed="rId3" cstate="print"/>
          <a:stretch>
            <a:fillRect/>
          </a:stretch>
        </p:blipFill>
        <p:spPr>
          <a:xfrm>
            <a:off x="179512" y="2214296"/>
            <a:ext cx="2855244" cy="3806992"/>
          </a:xfrm>
          <a:prstGeom prst="rect">
            <a:avLst/>
          </a:prstGeom>
          <a:ln>
            <a:noFill/>
          </a:ln>
          <a:effectLst>
            <a:softEdge rad="112500"/>
          </a:effectLst>
        </p:spPr>
      </p:pic>
      <p:pic>
        <p:nvPicPr>
          <p:cNvPr id="6" name="Рисунок 5" descr="IMG_20180409_104224.jpg"/>
          <p:cNvPicPr>
            <a:picLocks noChangeAspect="1"/>
          </p:cNvPicPr>
          <p:nvPr/>
        </p:nvPicPr>
        <p:blipFill>
          <a:blip r:embed="rId4" cstate="print"/>
          <a:stretch>
            <a:fillRect/>
          </a:stretch>
        </p:blipFill>
        <p:spPr>
          <a:xfrm>
            <a:off x="179512" y="2204864"/>
            <a:ext cx="2855244" cy="3806992"/>
          </a:xfrm>
          <a:prstGeom prst="rect">
            <a:avLst/>
          </a:prstGeom>
          <a:ln>
            <a:noFill/>
          </a:ln>
          <a:effectLst>
            <a:softEdge rad="112500"/>
          </a:effectLst>
        </p:spPr>
      </p:pic>
      <p:pic>
        <p:nvPicPr>
          <p:cNvPr id="7" name="Рисунок 6" descr="IMG_20180409_104301.jpg"/>
          <p:cNvPicPr>
            <a:picLocks noChangeAspect="1"/>
          </p:cNvPicPr>
          <p:nvPr/>
        </p:nvPicPr>
        <p:blipFill>
          <a:blip r:embed="rId5" cstate="print"/>
          <a:stretch>
            <a:fillRect/>
          </a:stretch>
        </p:blipFill>
        <p:spPr>
          <a:xfrm>
            <a:off x="179512" y="2204864"/>
            <a:ext cx="2855244" cy="3806992"/>
          </a:xfrm>
          <a:prstGeom prst="rect">
            <a:avLst/>
          </a:prstGeom>
          <a:ln>
            <a:noFill/>
          </a:ln>
          <a:effectLst>
            <a:softEdge rad="112500"/>
          </a:effectLst>
        </p:spPr>
      </p:pic>
      <p:sp>
        <p:nvSpPr>
          <p:cNvPr id="3" name="Содержимое 2"/>
          <p:cNvSpPr>
            <a:spLocks noGrp="1"/>
          </p:cNvSpPr>
          <p:nvPr>
            <p:ph idx="1"/>
          </p:nvPr>
        </p:nvSpPr>
        <p:spPr>
          <a:xfrm>
            <a:off x="3131840" y="2060848"/>
            <a:ext cx="5760640" cy="4572000"/>
          </a:xfrm>
        </p:spPr>
        <p:txBody>
          <a:bodyPr>
            <a:normAutofit fontScale="70000" lnSpcReduction="20000"/>
          </a:bodyPr>
          <a:lstStyle/>
          <a:p>
            <a:pPr lvl="0">
              <a:buNone/>
              <a:defRPr/>
            </a:pPr>
            <a:r>
              <a:rPr lang="ru-RU" sz="2800" dirty="0" smtClean="0"/>
              <a:t>Для </a:t>
            </a:r>
            <a:r>
              <a:rPr lang="ru-RU" sz="2800" dirty="0" smtClean="0"/>
              <a:t>выполнения опыта необходимо заранее заморозить лёд в миске круглой формы (желательно полусферы)</a:t>
            </a:r>
          </a:p>
          <a:p>
            <a:pPr lvl="0">
              <a:buNone/>
              <a:defRPr/>
            </a:pPr>
            <a:r>
              <a:rPr lang="ru-RU" sz="2800" dirty="0" smtClean="0"/>
              <a:t>Смешайте цветной солевой раствор в разных ёмкостях (вода + соль + цвет)</a:t>
            </a:r>
          </a:p>
          <a:p>
            <a:pPr lvl="0">
              <a:buNone/>
              <a:defRPr/>
            </a:pPr>
            <a:r>
              <a:rPr lang="ru-RU" sz="2800" dirty="0" smtClean="0"/>
              <a:t>Положите лёд на поднос и с помощью пипетки нанесите растворы на поверхность ледяной полусферы.</a:t>
            </a:r>
          </a:p>
          <a:p>
            <a:pPr lvl="0">
              <a:buNone/>
              <a:defRPr/>
            </a:pPr>
            <a:r>
              <a:rPr lang="ru-RU" sz="2800" dirty="0" smtClean="0"/>
              <a:t>Капая таким раствором на лёд, на нём остаются дырочки, через которые просочится краска, т.к. соль растворяет лёд.</a:t>
            </a:r>
          </a:p>
          <a:p>
            <a:pPr lvl="0">
              <a:buNone/>
              <a:defRPr/>
            </a:pPr>
            <a:r>
              <a:rPr lang="ru-RU" sz="2800" dirty="0" smtClean="0"/>
              <a:t>Можно сначала покрасить лед любыми красками, а затем обильно посыпать солью </a:t>
            </a:r>
            <a:endParaRPr lang="ru-RU" sz="2800" dirty="0"/>
          </a:p>
        </p:txBody>
      </p:sp>
      <p:pic>
        <p:nvPicPr>
          <p:cNvPr id="9" name="Рисунок 8" descr="IMG_20180409_104122.jpg"/>
          <p:cNvPicPr>
            <a:picLocks noChangeAspect="1"/>
          </p:cNvPicPr>
          <p:nvPr/>
        </p:nvPicPr>
        <p:blipFill>
          <a:blip r:embed="rId6" cstate="print"/>
          <a:stretch>
            <a:fillRect/>
          </a:stretch>
        </p:blipFill>
        <p:spPr>
          <a:xfrm>
            <a:off x="35496" y="1988840"/>
            <a:ext cx="3273828" cy="4365104"/>
          </a:xfrm>
          <a:prstGeom prst="rect">
            <a:avLst/>
          </a:prstGeom>
          <a:ln>
            <a:noFill/>
          </a:ln>
          <a:effectLst>
            <a:softEdge rad="112500"/>
          </a:effectLst>
        </p:spPr>
      </p:pic>
      <p:pic>
        <p:nvPicPr>
          <p:cNvPr id="10" name="Рисунок 9" descr="IMG_20180409_105056.jpg"/>
          <p:cNvPicPr>
            <a:picLocks noChangeAspect="1"/>
          </p:cNvPicPr>
          <p:nvPr/>
        </p:nvPicPr>
        <p:blipFill>
          <a:blip r:embed="rId7" cstate="print"/>
          <a:stretch>
            <a:fillRect/>
          </a:stretch>
        </p:blipFill>
        <p:spPr>
          <a:xfrm>
            <a:off x="3170380" y="1988840"/>
            <a:ext cx="3273828" cy="4365104"/>
          </a:xfrm>
          <a:prstGeom prst="rect">
            <a:avLst/>
          </a:prstGeom>
          <a:ln>
            <a:noFill/>
          </a:ln>
          <a:effectLst>
            <a:softEdge rad="112500"/>
          </a:effectLst>
        </p:spPr>
      </p:pic>
      <p:pic>
        <p:nvPicPr>
          <p:cNvPr id="11" name="Рисунок 10" descr="IMG_20180409_105306.jpg"/>
          <p:cNvPicPr>
            <a:picLocks noChangeAspect="1"/>
          </p:cNvPicPr>
          <p:nvPr/>
        </p:nvPicPr>
        <p:blipFill>
          <a:blip r:embed="rId8" cstate="print"/>
          <a:stretch>
            <a:fillRect/>
          </a:stretch>
        </p:blipFill>
        <p:spPr>
          <a:xfrm>
            <a:off x="5834676" y="1988840"/>
            <a:ext cx="3273828" cy="436510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strVal val="#ppt_w*0.70"/>
                                          </p:val>
                                        </p:tav>
                                        <p:tav tm="100000">
                                          <p:val>
                                            <p:strVal val="#ppt_w"/>
                                          </p:val>
                                        </p:tav>
                                      </p:tavLst>
                                    </p:anim>
                                    <p:anim calcmode="lin" valueType="num">
                                      <p:cBhvr>
                                        <p:cTn id="38" dur="1000" fill="hold"/>
                                        <p:tgtEl>
                                          <p:spTgt spid="8"/>
                                        </p:tgtEl>
                                        <p:attrNameLst>
                                          <p:attrName>ppt_h</p:attrName>
                                        </p:attrNameLst>
                                      </p:cBhvr>
                                      <p:tavLst>
                                        <p:tav tm="0">
                                          <p:val>
                                            <p:strVal val="#ppt_h"/>
                                          </p:val>
                                        </p:tav>
                                        <p:tav tm="100000">
                                          <p:val>
                                            <p:strVal val="#ppt_h"/>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dissolve">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strVal val="#ppt_w*0.70"/>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Effect transition="in" filter="fade">
                                      <p:cBhvr>
                                        <p:cTn id="51" dur="1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dissolve">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strVal val="#ppt_w*0.70"/>
                                          </p:val>
                                        </p:tav>
                                        <p:tav tm="100000">
                                          <p:val>
                                            <p:strVal val="#ppt_w"/>
                                          </p:val>
                                        </p:tav>
                                      </p:tavLst>
                                    </p:anim>
                                    <p:anim calcmode="lin" valueType="num">
                                      <p:cBhvr>
                                        <p:cTn id="62" dur="1000" fill="hold"/>
                                        <p:tgtEl>
                                          <p:spTgt spid="7"/>
                                        </p:tgtEl>
                                        <p:attrNameLst>
                                          <p:attrName>ppt_h</p:attrName>
                                        </p:attrNameLst>
                                      </p:cBhvr>
                                      <p:tavLst>
                                        <p:tav tm="0">
                                          <p:val>
                                            <p:strVal val="#ppt_h"/>
                                          </p:val>
                                        </p:tav>
                                        <p:tav tm="100000">
                                          <p:val>
                                            <p:strVal val="#ppt_h"/>
                                          </p:val>
                                        </p:tav>
                                      </p:tavLst>
                                    </p:anim>
                                    <p:animEffect transition="in" filter="fade">
                                      <p:cBhvr>
                                        <p:cTn id="63" dur="10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1000" fill="hold"/>
                                        <p:tgtEl>
                                          <p:spTgt spid="9"/>
                                        </p:tgtEl>
                                        <p:attrNameLst>
                                          <p:attrName>ppt_w</p:attrName>
                                        </p:attrNameLst>
                                      </p:cBhvr>
                                      <p:tavLst>
                                        <p:tav tm="0">
                                          <p:val>
                                            <p:strVal val="#ppt_w*0.70"/>
                                          </p:val>
                                        </p:tav>
                                        <p:tav tm="100000">
                                          <p:val>
                                            <p:strVal val="#ppt_w"/>
                                          </p:val>
                                        </p:tav>
                                      </p:tavLst>
                                    </p:anim>
                                    <p:anim calcmode="lin" valueType="num">
                                      <p:cBhvr>
                                        <p:cTn id="69" dur="1000" fill="hold"/>
                                        <p:tgtEl>
                                          <p:spTgt spid="9"/>
                                        </p:tgtEl>
                                        <p:attrNameLst>
                                          <p:attrName>ppt_h</p:attrName>
                                        </p:attrNameLst>
                                      </p:cBhvr>
                                      <p:tavLst>
                                        <p:tav tm="0">
                                          <p:val>
                                            <p:strVal val="#ppt_h"/>
                                          </p:val>
                                        </p:tav>
                                        <p:tav tm="100000">
                                          <p:val>
                                            <p:strVal val="#ppt_h"/>
                                          </p:val>
                                        </p:tav>
                                      </p:tavLst>
                                    </p:anim>
                                    <p:animEffect transition="in" filter="fade">
                                      <p:cBhvr>
                                        <p:cTn id="70" dur="10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1000" fill="hold"/>
                                        <p:tgtEl>
                                          <p:spTgt spid="10"/>
                                        </p:tgtEl>
                                        <p:attrNameLst>
                                          <p:attrName>ppt_w</p:attrName>
                                        </p:attrNameLst>
                                      </p:cBhvr>
                                      <p:tavLst>
                                        <p:tav tm="0">
                                          <p:val>
                                            <p:strVal val="#ppt_w*0.70"/>
                                          </p:val>
                                        </p:tav>
                                        <p:tav tm="100000">
                                          <p:val>
                                            <p:strVal val="#ppt_w"/>
                                          </p:val>
                                        </p:tav>
                                      </p:tavLst>
                                    </p:anim>
                                    <p:anim calcmode="lin" valueType="num">
                                      <p:cBhvr>
                                        <p:cTn id="76" dur="1000" fill="hold"/>
                                        <p:tgtEl>
                                          <p:spTgt spid="10"/>
                                        </p:tgtEl>
                                        <p:attrNameLst>
                                          <p:attrName>ppt_h</p:attrName>
                                        </p:attrNameLst>
                                      </p:cBhvr>
                                      <p:tavLst>
                                        <p:tav tm="0">
                                          <p:val>
                                            <p:strVal val="#ppt_h"/>
                                          </p:val>
                                        </p:tav>
                                        <p:tav tm="100000">
                                          <p:val>
                                            <p:strVal val="#ppt_h"/>
                                          </p:val>
                                        </p:tav>
                                      </p:tavLst>
                                    </p:anim>
                                    <p:animEffect transition="in" filter="fade">
                                      <p:cBhvr>
                                        <p:cTn id="77" dur="10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1000" fill="hold"/>
                                        <p:tgtEl>
                                          <p:spTgt spid="11"/>
                                        </p:tgtEl>
                                        <p:attrNameLst>
                                          <p:attrName>ppt_w</p:attrName>
                                        </p:attrNameLst>
                                      </p:cBhvr>
                                      <p:tavLst>
                                        <p:tav tm="0">
                                          <p:val>
                                            <p:strVal val="#ppt_w*0.70"/>
                                          </p:val>
                                        </p:tav>
                                        <p:tav tm="100000">
                                          <p:val>
                                            <p:strVal val="#ppt_w"/>
                                          </p:val>
                                        </p:tav>
                                      </p:tavLst>
                                    </p:anim>
                                    <p:anim calcmode="lin" valueType="num">
                                      <p:cBhvr>
                                        <p:cTn id="83" dur="1000" fill="hold"/>
                                        <p:tgtEl>
                                          <p:spTgt spid="11"/>
                                        </p:tgtEl>
                                        <p:attrNameLst>
                                          <p:attrName>ppt_h</p:attrName>
                                        </p:attrNameLst>
                                      </p:cBhvr>
                                      <p:tavLst>
                                        <p:tav tm="0">
                                          <p:val>
                                            <p:strVal val="#ppt_h"/>
                                          </p:val>
                                        </p:tav>
                                        <p:tav tm="100000">
                                          <p:val>
                                            <p:strVal val="#ppt_h"/>
                                          </p:val>
                                        </p:tav>
                                      </p:tavLst>
                                    </p:anim>
                                    <p:animEffect transition="in" filter="fade">
                                      <p:cBhvr>
                                        <p:cTn id="8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IMG_2799.JPG"/>
          <p:cNvPicPr>
            <a:picLocks noChangeAspect="1"/>
          </p:cNvPicPr>
          <p:nvPr/>
        </p:nvPicPr>
        <p:blipFill>
          <a:blip r:embed="rId2" cstate="print"/>
          <a:stretch>
            <a:fillRect/>
          </a:stretch>
        </p:blipFill>
        <p:spPr>
          <a:xfrm>
            <a:off x="755976" y="1916832"/>
            <a:ext cx="2075472" cy="3459120"/>
          </a:xfrm>
          <a:prstGeom prst="rect">
            <a:avLst/>
          </a:prstGeom>
          <a:ln>
            <a:noFill/>
          </a:ln>
          <a:effectLst>
            <a:softEdge rad="112500"/>
          </a:effectLst>
        </p:spPr>
      </p:pic>
      <p:sp>
        <p:nvSpPr>
          <p:cNvPr id="5" name="Заголовок 4"/>
          <p:cNvSpPr>
            <a:spLocks noGrp="1"/>
          </p:cNvSpPr>
          <p:nvPr>
            <p:ph type="title"/>
          </p:nvPr>
        </p:nvSpPr>
        <p:spPr>
          <a:xfrm>
            <a:off x="467544" y="0"/>
            <a:ext cx="8229600" cy="857250"/>
          </a:xfrm>
        </p:spPr>
        <p:txBody>
          <a:bodyPr vert="horz" anchor="ctr">
            <a:normAutofit/>
          </a:bodyPr>
          <a:lstStyle/>
          <a:p>
            <a:r>
              <a:rPr lang="ru-RU" dirty="0" smtClean="0"/>
              <a:t>Моя вселенная</a:t>
            </a:r>
          </a:p>
        </p:txBody>
      </p:sp>
      <p:sp>
        <p:nvSpPr>
          <p:cNvPr id="6" name="Содержимое 5"/>
          <p:cNvSpPr>
            <a:spLocks noGrp="1"/>
          </p:cNvSpPr>
          <p:nvPr>
            <p:ph idx="1"/>
          </p:nvPr>
        </p:nvSpPr>
        <p:spPr>
          <a:xfrm>
            <a:off x="3661048" y="1916832"/>
            <a:ext cx="5482952" cy="4572000"/>
          </a:xfrm>
        </p:spPr>
        <p:txBody>
          <a:bodyPr>
            <a:normAutofit fontScale="70000" lnSpcReduction="20000"/>
          </a:bodyPr>
          <a:lstStyle/>
          <a:p>
            <a:r>
              <a:rPr lang="ru-RU" dirty="0" smtClean="0"/>
              <a:t>Налить молоко в тарелку</a:t>
            </a:r>
          </a:p>
          <a:p>
            <a:r>
              <a:rPr lang="ru-RU" dirty="0" smtClean="0"/>
              <a:t>Добавить несколько капель красителей (разных)</a:t>
            </a:r>
          </a:p>
          <a:p>
            <a:r>
              <a:rPr lang="ru-RU" dirty="0" smtClean="0"/>
              <a:t>Ватную палочку окунуть в моющее средство и коснуться палочкой в самый центр</a:t>
            </a:r>
          </a:p>
          <a:p>
            <a:r>
              <a:rPr lang="ru-RU" dirty="0" smtClean="0"/>
              <a:t>Молоко начнет двигаться, а цвета перемешаются</a:t>
            </a:r>
          </a:p>
          <a:p>
            <a:r>
              <a:rPr lang="ru-RU" dirty="0" smtClean="0"/>
              <a:t>Лист бумаги опускаем на поверхность и получаем «фото» «вселенной»</a:t>
            </a:r>
          </a:p>
          <a:p>
            <a:pPr>
              <a:buNone/>
            </a:pPr>
            <a:r>
              <a:rPr lang="ru-RU" dirty="0" smtClean="0"/>
              <a:t>Моющее средство вступает в реакцию с молекулами жира в молоке и приводит их в движение. Именно поэтому для опыта не подходит обезжиренное молоко</a:t>
            </a:r>
          </a:p>
          <a:p>
            <a:pPr>
              <a:buNone/>
            </a:pPr>
            <a:endParaRPr lang="ru-RU" dirty="0"/>
          </a:p>
        </p:txBody>
      </p:sp>
      <p:sp>
        <p:nvSpPr>
          <p:cNvPr id="7" name="Содержимое 2"/>
          <p:cNvSpPr txBox="1">
            <a:spLocks/>
          </p:cNvSpPr>
          <p:nvPr/>
        </p:nvSpPr>
        <p:spPr>
          <a:xfrm>
            <a:off x="179512" y="692696"/>
            <a:ext cx="8640960" cy="1224136"/>
          </a:xfrm>
          <a:prstGeom prst="rect">
            <a:avLst/>
          </a:prstGeom>
        </p:spPr>
        <p:txBody>
          <a:bodyPr vert="horz" anchor="t">
            <a:normAutofit/>
          </a:bodyPr>
          <a:lstStyle/>
          <a:p>
            <a:r>
              <a:rPr lang="ru-RU" sz="2400" dirty="0" smtClean="0"/>
              <a:t>Вам понадобится: цельное молоко, жидкое моющее средство, пищевые красители, пипетки, ватные палочки, тарелка</a:t>
            </a:r>
            <a:endParaRPr lang="ru-RU" sz="2400" dirty="0" smtClean="0"/>
          </a:p>
        </p:txBody>
      </p:sp>
      <p:pic>
        <p:nvPicPr>
          <p:cNvPr id="8" name="Рисунок 7" descr="1234.jpg"/>
          <p:cNvPicPr>
            <a:picLocks noChangeAspect="1"/>
          </p:cNvPicPr>
          <p:nvPr/>
        </p:nvPicPr>
        <p:blipFill>
          <a:blip r:embed="rId3" cstate="print"/>
          <a:stretch>
            <a:fillRect/>
          </a:stretch>
        </p:blipFill>
        <p:spPr>
          <a:xfrm>
            <a:off x="107904" y="2348880"/>
            <a:ext cx="3600000" cy="2026002"/>
          </a:xfrm>
          <a:prstGeom prst="rect">
            <a:avLst/>
          </a:prstGeom>
          <a:ln>
            <a:noFill/>
          </a:ln>
          <a:effectLst>
            <a:softEdge rad="112500"/>
          </a:effectLst>
        </p:spPr>
      </p:pic>
      <p:pic>
        <p:nvPicPr>
          <p:cNvPr id="9" name="Рисунок 8" descr="1235.jpg"/>
          <p:cNvPicPr>
            <a:picLocks noChangeAspect="1"/>
          </p:cNvPicPr>
          <p:nvPr/>
        </p:nvPicPr>
        <p:blipFill>
          <a:blip r:embed="rId4" cstate="print"/>
          <a:stretch>
            <a:fillRect/>
          </a:stretch>
        </p:blipFill>
        <p:spPr>
          <a:xfrm>
            <a:off x="107904" y="2132856"/>
            <a:ext cx="3600000" cy="2503156"/>
          </a:xfrm>
          <a:prstGeom prst="rect">
            <a:avLst/>
          </a:prstGeom>
          <a:ln>
            <a:noFill/>
          </a:ln>
          <a:effectLst>
            <a:softEdge rad="112500"/>
          </a:effectLst>
        </p:spPr>
      </p:pic>
      <p:pic>
        <p:nvPicPr>
          <p:cNvPr id="10" name="Рисунок 9" descr="1236.jpg"/>
          <p:cNvPicPr>
            <a:picLocks noChangeAspect="1"/>
          </p:cNvPicPr>
          <p:nvPr/>
        </p:nvPicPr>
        <p:blipFill>
          <a:blip r:embed="rId5" cstate="print"/>
          <a:stretch>
            <a:fillRect/>
          </a:stretch>
        </p:blipFill>
        <p:spPr>
          <a:xfrm>
            <a:off x="107904" y="2288675"/>
            <a:ext cx="3600000" cy="2076429"/>
          </a:xfrm>
          <a:prstGeom prst="rect">
            <a:avLst/>
          </a:prstGeom>
          <a:ln>
            <a:noFill/>
          </a:ln>
          <a:effectLst>
            <a:softEdge rad="112500"/>
          </a:effectLst>
        </p:spPr>
      </p:pic>
      <p:pic>
        <p:nvPicPr>
          <p:cNvPr id="11" name="Рисунок 10" descr="1237.jpg"/>
          <p:cNvPicPr>
            <a:picLocks noChangeAspect="1"/>
          </p:cNvPicPr>
          <p:nvPr/>
        </p:nvPicPr>
        <p:blipFill>
          <a:blip r:embed="rId6" cstate="print"/>
          <a:stretch>
            <a:fillRect/>
          </a:stretch>
        </p:blipFill>
        <p:spPr>
          <a:xfrm>
            <a:off x="107904" y="2276872"/>
            <a:ext cx="3600000" cy="2020375"/>
          </a:xfrm>
          <a:prstGeom prst="rect">
            <a:avLst/>
          </a:prstGeom>
          <a:ln>
            <a:noFill/>
          </a:ln>
          <a:effectLst>
            <a:softEdge rad="112500"/>
          </a:effectLst>
        </p:spPr>
      </p:pic>
      <p:pic>
        <p:nvPicPr>
          <p:cNvPr id="12" name="Рисунок 11" descr="1238.jpg"/>
          <p:cNvPicPr>
            <a:picLocks noChangeAspect="1"/>
          </p:cNvPicPr>
          <p:nvPr/>
        </p:nvPicPr>
        <p:blipFill>
          <a:blip r:embed="rId7" cstate="print"/>
          <a:stretch>
            <a:fillRect/>
          </a:stretch>
        </p:blipFill>
        <p:spPr>
          <a:xfrm>
            <a:off x="107904" y="2276872"/>
            <a:ext cx="3600000" cy="2049776"/>
          </a:xfrm>
          <a:prstGeom prst="rect">
            <a:avLst/>
          </a:prstGeom>
          <a:ln>
            <a:noFill/>
          </a:ln>
          <a:effectLst>
            <a:softEdge rad="112500"/>
          </a:effectLst>
        </p:spPr>
      </p:pic>
      <p:pic>
        <p:nvPicPr>
          <p:cNvPr id="14" name="Рисунок 13" descr="IMG_8368.JPG"/>
          <p:cNvPicPr>
            <a:picLocks noChangeAspect="1"/>
          </p:cNvPicPr>
          <p:nvPr/>
        </p:nvPicPr>
        <p:blipFill>
          <a:blip r:embed="rId8" cstate="print"/>
          <a:stretch>
            <a:fillRect/>
          </a:stretch>
        </p:blipFill>
        <p:spPr>
          <a:xfrm>
            <a:off x="107904" y="2132856"/>
            <a:ext cx="3600000" cy="2700000"/>
          </a:xfrm>
          <a:prstGeom prst="rect">
            <a:avLst/>
          </a:prstGeom>
          <a:ln>
            <a:noFill/>
          </a:ln>
          <a:effectLst>
            <a:softEdge rad="112500"/>
          </a:effectLst>
        </p:spPr>
      </p:pic>
      <p:pic>
        <p:nvPicPr>
          <p:cNvPr id="15" name="Рисунок 14" descr="IMG_8371.JPG"/>
          <p:cNvPicPr>
            <a:picLocks noChangeAspect="1"/>
          </p:cNvPicPr>
          <p:nvPr/>
        </p:nvPicPr>
        <p:blipFill>
          <a:blip r:embed="rId9" cstate="print"/>
          <a:stretch>
            <a:fillRect/>
          </a:stretch>
        </p:blipFill>
        <p:spPr>
          <a:xfrm>
            <a:off x="107904" y="2132856"/>
            <a:ext cx="3600000" cy="2700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55"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par>
                                <p:cTn id="20" presetID="5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55"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strVal val="#ppt_w*0.70"/>
                                          </p:val>
                                        </p:tav>
                                        <p:tav tm="100000">
                                          <p:val>
                                            <p:strVal val="#ppt_w"/>
                                          </p:val>
                                        </p:tav>
                                      </p:tavLst>
                                    </p:anim>
                                    <p:anim calcmode="lin" valueType="num">
                                      <p:cBhvr>
                                        <p:cTn id="39" dur="1000" fill="hold"/>
                                        <p:tgtEl>
                                          <p:spTgt spid="10"/>
                                        </p:tgtEl>
                                        <p:attrNameLst>
                                          <p:attrName>ppt_h</p:attrName>
                                        </p:attrNameLst>
                                      </p:cBhvr>
                                      <p:tavLst>
                                        <p:tav tm="0">
                                          <p:val>
                                            <p:strVal val="#ppt_h"/>
                                          </p:val>
                                        </p:tav>
                                        <p:tav tm="100000">
                                          <p:val>
                                            <p:strVal val="#ppt_h"/>
                                          </p:val>
                                        </p:tav>
                                      </p:tavLst>
                                    </p:anim>
                                    <p:animEffect transition="in" filter="fade">
                                      <p:cBhvr>
                                        <p:cTn id="40"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par>
                                <p:cTn id="45" presetID="55"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0.70"/>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childTnLst>
                                </p:cTn>
                              </p:par>
                              <p:par>
                                <p:cTn id="54" presetID="55"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strVal val="#ppt_w*0.70"/>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Effect transition="in" filter="fade">
                                      <p:cBhvr>
                                        <p:cTn id="58"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childTnLst>
                                </p:cTn>
                              </p:par>
                              <p:par>
                                <p:cTn id="63" presetID="55"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ppt_w</p:attrName>
                                        </p:attrNameLst>
                                      </p:cBhvr>
                                      <p:tavLst>
                                        <p:tav tm="0">
                                          <p:val>
                                            <p:strVal val="#ppt_w*0.70"/>
                                          </p:val>
                                        </p:tav>
                                        <p:tav tm="100000">
                                          <p:val>
                                            <p:strVal val="#ppt_w"/>
                                          </p:val>
                                        </p:tav>
                                      </p:tavLst>
                                    </p:anim>
                                    <p:anim calcmode="lin" valueType="num">
                                      <p:cBhvr>
                                        <p:cTn id="66" dur="1000" fill="hold"/>
                                        <p:tgtEl>
                                          <p:spTgt spid="14"/>
                                        </p:tgtEl>
                                        <p:attrNameLst>
                                          <p:attrName>ppt_h</p:attrName>
                                        </p:attrNameLst>
                                      </p:cBhvr>
                                      <p:tavLst>
                                        <p:tav tm="0">
                                          <p:val>
                                            <p:strVal val="#ppt_h"/>
                                          </p:val>
                                        </p:tav>
                                        <p:tav tm="100000">
                                          <p:val>
                                            <p:strVal val="#ppt_h"/>
                                          </p:val>
                                        </p:tav>
                                      </p:tavLst>
                                    </p:anim>
                                    <p:animEffect transition="in" filter="fade">
                                      <p:cBhvr>
                                        <p:cTn id="67"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childTnLst>
                                </p:cTn>
                              </p:par>
                              <p:par>
                                <p:cTn id="72" presetID="55"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1000" fill="hold"/>
                                        <p:tgtEl>
                                          <p:spTgt spid="15"/>
                                        </p:tgtEl>
                                        <p:attrNameLst>
                                          <p:attrName>ppt_w</p:attrName>
                                        </p:attrNameLst>
                                      </p:cBhvr>
                                      <p:tavLst>
                                        <p:tav tm="0">
                                          <p:val>
                                            <p:strVal val="#ppt_w*0.70"/>
                                          </p:val>
                                        </p:tav>
                                        <p:tav tm="100000">
                                          <p:val>
                                            <p:strVal val="#ppt_w"/>
                                          </p:val>
                                        </p:tav>
                                      </p:tavLst>
                                    </p:anim>
                                    <p:anim calcmode="lin" valueType="num">
                                      <p:cBhvr>
                                        <p:cTn id="75" dur="1000" fill="hold"/>
                                        <p:tgtEl>
                                          <p:spTgt spid="15"/>
                                        </p:tgtEl>
                                        <p:attrNameLst>
                                          <p:attrName>ppt_h</p:attrName>
                                        </p:attrNameLst>
                                      </p:cBhvr>
                                      <p:tavLst>
                                        <p:tav tm="0">
                                          <p:val>
                                            <p:strVal val="#ppt_h"/>
                                          </p:val>
                                        </p:tav>
                                        <p:tav tm="100000">
                                          <p:val>
                                            <p:strVal val="#ppt_h"/>
                                          </p:val>
                                        </p:tav>
                                      </p:tavLst>
                                    </p:anim>
                                    <p:animEffect transition="in" filter="fade">
                                      <p:cBhvr>
                                        <p:cTn id="7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85242"/>
          </a:xfrm>
        </p:spPr>
        <p:txBody>
          <a:bodyPr>
            <a:normAutofit/>
          </a:bodyPr>
          <a:lstStyle/>
          <a:p>
            <a:r>
              <a:rPr lang="ru-RU" dirty="0" smtClean="0"/>
              <a:t>Космос в банке</a:t>
            </a:r>
          </a:p>
        </p:txBody>
      </p:sp>
      <p:sp>
        <p:nvSpPr>
          <p:cNvPr id="4" name="Содержимое 5"/>
          <p:cNvSpPr txBox="1">
            <a:spLocks/>
          </p:cNvSpPr>
          <p:nvPr/>
        </p:nvSpPr>
        <p:spPr>
          <a:xfrm>
            <a:off x="3661048" y="1628800"/>
            <a:ext cx="5482952" cy="4860032"/>
          </a:xfrm>
          <a:prstGeom prst="rect">
            <a:avLst/>
          </a:prstGeom>
        </p:spPr>
        <p:txBody>
          <a:bodyPr vert="horz" anchor="t">
            <a:normAutofit fontScale="55000" lnSpcReduction="200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Налить спирт в прозрачную ёмкость</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Пипеткой осторожно капаем в него большую каплю масла. Масло приняло форму шара и опустилось на дно</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Добавляем воду до тех пор, пока шар не начнет «парить» над дном сосуда</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Покрасим спиртовой раствор пищевым красителем, чтобы сделать опыт ярче</a:t>
            </a:r>
          </a:p>
          <a:p>
            <a:pPr marL="448056" lvl="0" indent="-384048">
              <a:spcBef>
                <a:spcPct val="20000"/>
              </a:spcBef>
              <a:buClr>
                <a:schemeClr val="accent1"/>
              </a:buClr>
              <a:buSzPct val="80000"/>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Всё дело в плотности жидкостей</a:t>
            </a:r>
            <a:r>
              <a:rPr kumimoji="0" lang="ru-RU" sz="3000" b="0" i="0" u="none" strike="noStrike" kern="1200" cap="none" spc="0" normalizeH="0" noProof="0" dirty="0" smtClean="0">
                <a:ln>
                  <a:noFill/>
                </a:ln>
                <a:solidFill>
                  <a:schemeClr val="tx1"/>
                </a:solidFill>
                <a:effectLst/>
                <a:uLnTx/>
                <a:uFillTx/>
                <a:latin typeface="+mn-lt"/>
                <a:ea typeface="+mn-ea"/>
                <a:cs typeface="+mn-cs"/>
              </a:rPr>
              <a:t> и, соответственно, разном удельном весе. В воде масло всплывает вверх и растекается по поверхности пятном. Масло тяжелей спирта, поэтому «тонет» </a:t>
            </a:r>
            <a:r>
              <a:rPr lang="ru-RU" sz="3000" dirty="0"/>
              <a:t>в </a:t>
            </a:r>
            <a:r>
              <a:rPr lang="ru-RU" sz="3000" dirty="0" smtClean="0"/>
              <a:t>нём, принимая </a:t>
            </a:r>
            <a:r>
              <a:rPr lang="ru-RU" sz="3000" dirty="0"/>
              <a:t>самую экономичную форму - шара. </a:t>
            </a:r>
            <a:r>
              <a:rPr kumimoji="0" lang="ru-RU" sz="3000" b="0" i="0" u="none" strike="noStrike" kern="1200" cap="none" spc="0" normalizeH="0" noProof="0" dirty="0" smtClean="0">
                <a:ln>
                  <a:noFill/>
                </a:ln>
                <a:solidFill>
                  <a:schemeClr val="tx1"/>
                </a:solidFill>
                <a:effectLst/>
                <a:uLnTx/>
                <a:uFillTx/>
                <a:latin typeface="+mn-lt"/>
                <a:ea typeface="+mn-ea"/>
                <a:cs typeface="+mn-cs"/>
              </a:rPr>
              <a:t>Разбавляя понемногу </a:t>
            </a:r>
            <a:r>
              <a:rPr lang="ru-RU" sz="3000" dirty="0"/>
              <a:t>спирт водой (Спирт и вода смешиваются, образуя новую жидкость со своей </a:t>
            </a:r>
            <a:r>
              <a:rPr lang="ru-RU" sz="3000" dirty="0" smtClean="0"/>
              <a:t>плотностью), </a:t>
            </a:r>
            <a:r>
              <a:rPr kumimoji="0" lang="ru-RU" sz="3000" b="0" i="0" u="none" strike="noStrike" kern="1200" cap="none" spc="0" normalizeH="0" noProof="0" dirty="0" smtClean="0">
                <a:ln>
                  <a:noFill/>
                </a:ln>
                <a:solidFill>
                  <a:schemeClr val="tx1"/>
                </a:solidFill>
                <a:effectLst/>
                <a:uLnTx/>
                <a:uFillTx/>
                <a:latin typeface="+mn-lt"/>
                <a:ea typeface="+mn-ea"/>
                <a:cs typeface="+mn-cs"/>
              </a:rPr>
              <a:t>делаем его более плотным. А так как масло и спирт, масло и вода не смешиваются, граница между этими жидкостями всегда чёткая.  </a:t>
            </a:r>
            <a:endParaRPr kumimoji="0" lang="ru-RU" sz="30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Содержимое 2"/>
          <p:cNvSpPr txBox="1">
            <a:spLocks/>
          </p:cNvSpPr>
          <p:nvPr/>
        </p:nvSpPr>
        <p:spPr>
          <a:xfrm>
            <a:off x="179512" y="692696"/>
            <a:ext cx="8640960" cy="936104"/>
          </a:xfrm>
          <a:prstGeom prst="rect">
            <a:avLst/>
          </a:prstGeom>
        </p:spPr>
        <p:txBody>
          <a:bodyPr vert="horz" anchor="t">
            <a:normAutofit/>
          </a:bodyPr>
          <a:lstStyle/>
          <a:p>
            <a:r>
              <a:rPr lang="ru-RU" sz="2400" dirty="0" smtClean="0"/>
              <a:t>Вам понадобится: стеклянная ёмкость, растительное масло, спирт, вода, пищевые красители, пипетки</a:t>
            </a:r>
            <a:endParaRPr lang="ru-RU" sz="2400" dirty="0" smtClean="0"/>
          </a:p>
        </p:txBody>
      </p:sp>
      <p:sp>
        <p:nvSpPr>
          <p:cNvPr id="6" name="Прямоугольник 5"/>
          <p:cNvSpPr/>
          <p:nvPr/>
        </p:nvSpPr>
        <p:spPr>
          <a:xfrm>
            <a:off x="6228184" y="6444044"/>
            <a:ext cx="2880000" cy="369332"/>
          </a:xfrm>
          <a:prstGeom prst="rect">
            <a:avLst/>
          </a:prstGeom>
          <a:ln w="12700" cmpd="dbl">
            <a:solidFill>
              <a:schemeClr val="tx1"/>
            </a:solidFill>
          </a:ln>
        </p:spPr>
        <p:txBody>
          <a:bodyPr wrap="square">
            <a:spAutoFit/>
          </a:bodyPr>
          <a:lstStyle/>
          <a:p>
            <a:r>
              <a:rPr lang="ru-RU" b="1" i="1" dirty="0">
                <a:solidFill>
                  <a:srgbClr val="C00000"/>
                </a:solidFill>
                <a:sym typeface="Symbol"/>
              </a:rPr>
              <a:t></a:t>
            </a:r>
            <a:r>
              <a:rPr lang="ru-RU" b="1" dirty="0">
                <a:solidFill>
                  <a:srgbClr val="C00000"/>
                </a:solidFill>
              </a:rPr>
              <a:t> </a:t>
            </a:r>
            <a:r>
              <a:rPr lang="ru-RU" b="1" baseline="-25000" dirty="0" smtClean="0">
                <a:solidFill>
                  <a:srgbClr val="C00000"/>
                </a:solidFill>
              </a:rPr>
              <a:t>спирта = </a:t>
            </a:r>
            <a:r>
              <a:rPr lang="ru-RU" b="1" dirty="0" smtClean="0">
                <a:solidFill>
                  <a:srgbClr val="C00000"/>
                </a:solidFill>
              </a:rPr>
              <a:t>0,7893 г/см³</a:t>
            </a:r>
            <a:endParaRPr lang="ru-RU" b="1" dirty="0">
              <a:solidFill>
                <a:srgbClr val="C00000"/>
              </a:solidFill>
            </a:endParaRPr>
          </a:p>
        </p:txBody>
      </p:sp>
      <p:sp>
        <p:nvSpPr>
          <p:cNvPr id="7" name="Прямоугольник 6"/>
          <p:cNvSpPr/>
          <p:nvPr/>
        </p:nvSpPr>
        <p:spPr>
          <a:xfrm>
            <a:off x="35496" y="6444044"/>
            <a:ext cx="2880000" cy="369332"/>
          </a:xfrm>
          <a:prstGeom prst="rect">
            <a:avLst/>
          </a:prstGeom>
          <a:ln w="12700" cmpd="dbl">
            <a:solidFill>
              <a:schemeClr val="tx1"/>
            </a:solidFill>
          </a:ln>
        </p:spPr>
        <p:txBody>
          <a:bodyPr wrap="square">
            <a:spAutoFit/>
          </a:bodyPr>
          <a:lstStyle/>
          <a:p>
            <a:r>
              <a:rPr lang="ru-RU" b="1" i="1" dirty="0">
                <a:solidFill>
                  <a:srgbClr val="C00000"/>
                </a:solidFill>
                <a:sym typeface="Symbol"/>
              </a:rPr>
              <a:t></a:t>
            </a:r>
            <a:r>
              <a:rPr lang="ru-RU" b="1" dirty="0">
                <a:solidFill>
                  <a:srgbClr val="C00000"/>
                </a:solidFill>
              </a:rPr>
              <a:t> </a:t>
            </a:r>
            <a:r>
              <a:rPr lang="ru-RU" b="1" baseline="-25000" dirty="0">
                <a:solidFill>
                  <a:srgbClr val="C00000"/>
                </a:solidFill>
              </a:rPr>
              <a:t>воды</a:t>
            </a:r>
            <a:r>
              <a:rPr lang="ru-RU" b="1" dirty="0">
                <a:solidFill>
                  <a:srgbClr val="C00000"/>
                </a:solidFill>
              </a:rPr>
              <a:t> = 0,9982 г/см³</a:t>
            </a:r>
          </a:p>
        </p:txBody>
      </p:sp>
      <p:sp>
        <p:nvSpPr>
          <p:cNvPr id="8" name="Прямоугольник 7"/>
          <p:cNvSpPr/>
          <p:nvPr/>
        </p:nvSpPr>
        <p:spPr>
          <a:xfrm>
            <a:off x="3024168" y="6444044"/>
            <a:ext cx="3060000" cy="369332"/>
          </a:xfrm>
          <a:prstGeom prst="rect">
            <a:avLst/>
          </a:prstGeom>
          <a:ln w="12700" cmpd="dbl">
            <a:solidFill>
              <a:schemeClr val="tx1"/>
            </a:solidFill>
          </a:ln>
        </p:spPr>
        <p:txBody>
          <a:bodyPr wrap="none">
            <a:spAutoFit/>
          </a:bodyPr>
          <a:lstStyle/>
          <a:p>
            <a:r>
              <a:rPr lang="ru-RU" b="1" i="1" dirty="0">
                <a:solidFill>
                  <a:srgbClr val="C00000"/>
                </a:solidFill>
                <a:sym typeface="Symbol"/>
              </a:rPr>
              <a:t></a:t>
            </a:r>
            <a:r>
              <a:rPr lang="ru-RU" b="1" dirty="0">
                <a:solidFill>
                  <a:srgbClr val="C00000"/>
                </a:solidFill>
              </a:rPr>
              <a:t> </a:t>
            </a:r>
            <a:r>
              <a:rPr lang="ru-RU" b="1" baseline="-25000" dirty="0" smtClean="0">
                <a:solidFill>
                  <a:srgbClr val="C00000"/>
                </a:solidFill>
              </a:rPr>
              <a:t>масла = </a:t>
            </a:r>
            <a:r>
              <a:rPr lang="ru-RU" b="1" dirty="0" smtClean="0">
                <a:solidFill>
                  <a:srgbClr val="C00000"/>
                </a:solidFill>
              </a:rPr>
              <a:t>0,904-0,909 г/см</a:t>
            </a:r>
            <a:r>
              <a:rPr lang="ru-RU" b="1" dirty="0" smtClean="0">
                <a:solidFill>
                  <a:srgbClr val="C00000"/>
                </a:solidFill>
              </a:rPr>
              <a:t>³ </a:t>
            </a:r>
            <a:endParaRPr lang="ru-RU" b="1" dirty="0">
              <a:solidFill>
                <a:srgbClr val="C00000"/>
              </a:solidFill>
            </a:endParaRPr>
          </a:p>
        </p:txBody>
      </p:sp>
      <p:pic>
        <p:nvPicPr>
          <p:cNvPr id="9" name="Рисунок 8" descr="IMG_8431.JPG"/>
          <p:cNvPicPr>
            <a:picLocks noChangeAspect="1"/>
          </p:cNvPicPr>
          <p:nvPr/>
        </p:nvPicPr>
        <p:blipFill>
          <a:blip r:embed="rId2" cstate="print"/>
          <a:stretch>
            <a:fillRect/>
          </a:stretch>
        </p:blipFill>
        <p:spPr>
          <a:xfrm>
            <a:off x="179512" y="2348880"/>
            <a:ext cx="3600000" cy="2700000"/>
          </a:xfrm>
          <a:prstGeom prst="rect">
            <a:avLst/>
          </a:prstGeom>
          <a:ln>
            <a:noFill/>
          </a:ln>
          <a:effectLst>
            <a:softEdge rad="112500"/>
          </a:effectLst>
        </p:spPr>
      </p:pic>
      <p:pic>
        <p:nvPicPr>
          <p:cNvPr id="10" name="Рисунок 9" descr="IMG_8433.JPG"/>
          <p:cNvPicPr>
            <a:picLocks noChangeAspect="1"/>
          </p:cNvPicPr>
          <p:nvPr/>
        </p:nvPicPr>
        <p:blipFill>
          <a:blip r:embed="rId3" cstate="print"/>
          <a:stretch>
            <a:fillRect/>
          </a:stretch>
        </p:blipFill>
        <p:spPr>
          <a:xfrm>
            <a:off x="179512" y="2348880"/>
            <a:ext cx="3600000" cy="2700000"/>
          </a:xfrm>
          <a:prstGeom prst="rect">
            <a:avLst/>
          </a:prstGeom>
          <a:ln>
            <a:noFill/>
          </a:ln>
          <a:effectLst>
            <a:softEdge rad="112500"/>
          </a:effectLst>
        </p:spPr>
      </p:pic>
      <p:pic>
        <p:nvPicPr>
          <p:cNvPr id="11" name="Рисунок 10" descr="IMG_8435.JPG"/>
          <p:cNvPicPr>
            <a:picLocks noChangeAspect="1"/>
          </p:cNvPicPr>
          <p:nvPr/>
        </p:nvPicPr>
        <p:blipFill>
          <a:blip r:embed="rId4" cstate="print"/>
          <a:stretch>
            <a:fillRect/>
          </a:stretch>
        </p:blipFill>
        <p:spPr>
          <a:xfrm>
            <a:off x="179512" y="2348880"/>
            <a:ext cx="3600000" cy="2700000"/>
          </a:xfrm>
          <a:prstGeom prst="rect">
            <a:avLst/>
          </a:prstGeom>
          <a:ln>
            <a:noFill/>
          </a:ln>
          <a:effectLst>
            <a:softEdge rad="112500"/>
          </a:effectLst>
        </p:spPr>
      </p:pic>
      <p:pic>
        <p:nvPicPr>
          <p:cNvPr id="12" name="Рисунок 11" descr="IMG_8436.JPG"/>
          <p:cNvPicPr>
            <a:picLocks noChangeAspect="1"/>
          </p:cNvPicPr>
          <p:nvPr/>
        </p:nvPicPr>
        <p:blipFill>
          <a:blip r:embed="rId5" cstate="print"/>
          <a:stretch>
            <a:fillRect/>
          </a:stretch>
        </p:blipFill>
        <p:spPr>
          <a:xfrm>
            <a:off x="179512" y="2348880"/>
            <a:ext cx="3600000" cy="2700000"/>
          </a:xfrm>
          <a:prstGeom prst="rect">
            <a:avLst/>
          </a:prstGeom>
          <a:ln>
            <a:noFill/>
          </a:ln>
          <a:effectLst>
            <a:softEdge rad="112500"/>
          </a:effectLst>
        </p:spPr>
      </p:pic>
      <p:pic>
        <p:nvPicPr>
          <p:cNvPr id="13" name="Рисунок 12" descr="IMG_8438.JPG"/>
          <p:cNvPicPr>
            <a:picLocks noChangeAspect="1"/>
          </p:cNvPicPr>
          <p:nvPr/>
        </p:nvPicPr>
        <p:blipFill>
          <a:blip r:embed="rId6" cstate="print"/>
          <a:stretch>
            <a:fillRect/>
          </a:stretch>
        </p:blipFill>
        <p:spPr>
          <a:xfrm>
            <a:off x="179512" y="2348880"/>
            <a:ext cx="3600000" cy="2700000"/>
          </a:xfrm>
          <a:prstGeom prst="rect">
            <a:avLst/>
          </a:prstGeom>
          <a:ln>
            <a:noFill/>
          </a:ln>
          <a:effectLst>
            <a:softEdge rad="112500"/>
          </a:effectLst>
        </p:spPr>
      </p:pic>
      <p:pic>
        <p:nvPicPr>
          <p:cNvPr id="14" name="Рисунок 13" descr="IMG_8440.JPG"/>
          <p:cNvPicPr>
            <a:picLocks noChangeAspect="1"/>
          </p:cNvPicPr>
          <p:nvPr/>
        </p:nvPicPr>
        <p:blipFill>
          <a:blip r:embed="rId7" cstate="print"/>
          <a:stretch>
            <a:fillRect/>
          </a:stretch>
        </p:blipFill>
        <p:spPr>
          <a:xfrm>
            <a:off x="179512" y="2348880"/>
            <a:ext cx="3600000" cy="2700000"/>
          </a:xfrm>
          <a:prstGeom prst="rect">
            <a:avLst/>
          </a:prstGeom>
          <a:ln>
            <a:noFill/>
          </a:ln>
          <a:effectLst>
            <a:softEdge rad="112500"/>
          </a:effectLst>
        </p:spPr>
      </p:pic>
      <p:pic>
        <p:nvPicPr>
          <p:cNvPr id="15" name="Рисунок 14" descr="IMG_8441.JPG"/>
          <p:cNvPicPr>
            <a:picLocks noChangeAspect="1"/>
          </p:cNvPicPr>
          <p:nvPr/>
        </p:nvPicPr>
        <p:blipFill>
          <a:blip r:embed="rId8" cstate="print"/>
          <a:stretch>
            <a:fillRect/>
          </a:stretch>
        </p:blipFill>
        <p:spPr>
          <a:xfrm>
            <a:off x="179512" y="2348880"/>
            <a:ext cx="3600000" cy="2700000"/>
          </a:xfrm>
          <a:prstGeom prst="rect">
            <a:avLst/>
          </a:prstGeom>
          <a:ln>
            <a:noFill/>
          </a:ln>
          <a:effectLst>
            <a:softEdge rad="112500"/>
          </a:effectLst>
        </p:spPr>
      </p:pic>
      <p:pic>
        <p:nvPicPr>
          <p:cNvPr id="16" name="Рисунок 15" descr="IMG_8443.JPG"/>
          <p:cNvPicPr>
            <a:picLocks noChangeAspect="1"/>
          </p:cNvPicPr>
          <p:nvPr/>
        </p:nvPicPr>
        <p:blipFill>
          <a:blip r:embed="rId9" cstate="print"/>
          <a:stretch>
            <a:fillRect/>
          </a:stretch>
        </p:blipFill>
        <p:spPr>
          <a:xfrm>
            <a:off x="179512" y="2348880"/>
            <a:ext cx="3600000" cy="2700000"/>
          </a:xfrm>
          <a:prstGeom prst="rect">
            <a:avLst/>
          </a:prstGeom>
          <a:ln>
            <a:noFill/>
          </a:ln>
          <a:effectLst>
            <a:softEdge rad="112500"/>
          </a:effectLst>
        </p:spPr>
      </p:pic>
      <p:pic>
        <p:nvPicPr>
          <p:cNvPr id="17" name="Рисунок 16" descr="IMG_8447.JPG"/>
          <p:cNvPicPr>
            <a:picLocks noChangeAspect="1"/>
          </p:cNvPicPr>
          <p:nvPr/>
        </p:nvPicPr>
        <p:blipFill>
          <a:blip r:embed="rId10" cstate="print"/>
          <a:stretch>
            <a:fillRect/>
          </a:stretch>
        </p:blipFill>
        <p:spPr>
          <a:xfrm>
            <a:off x="179512" y="2348880"/>
            <a:ext cx="3600000" cy="2700000"/>
          </a:xfrm>
          <a:prstGeom prst="rect">
            <a:avLst/>
          </a:prstGeom>
          <a:ln>
            <a:noFill/>
          </a:ln>
          <a:effectLst>
            <a:softEdge rad="112500"/>
          </a:effectLst>
        </p:spPr>
      </p:pic>
      <p:pic>
        <p:nvPicPr>
          <p:cNvPr id="18" name="Рисунок 17" descr="IMG_8454.JPG"/>
          <p:cNvPicPr>
            <a:picLocks noChangeAspect="1"/>
          </p:cNvPicPr>
          <p:nvPr/>
        </p:nvPicPr>
        <p:blipFill>
          <a:blip r:embed="rId11" cstate="print"/>
          <a:stretch>
            <a:fillRect/>
          </a:stretch>
        </p:blipFill>
        <p:spPr>
          <a:xfrm>
            <a:off x="179512" y="2348880"/>
            <a:ext cx="3600000" cy="2700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5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par>
                                <p:cTn id="20" presetID="5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childTnLst>
                                </p:cTn>
                              </p:par>
                              <p:par>
                                <p:cTn id="36" presetID="55"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strVal val="#ppt_w*0.70"/>
                                          </p:val>
                                        </p:tav>
                                        <p:tav tm="100000">
                                          <p:val>
                                            <p:strVal val="#ppt_w"/>
                                          </p:val>
                                        </p:tav>
                                      </p:tavLst>
                                    </p:anim>
                                    <p:anim calcmode="lin" valueType="num">
                                      <p:cBhvr>
                                        <p:cTn id="39" dur="1000" fill="hold"/>
                                        <p:tgtEl>
                                          <p:spTgt spid="12"/>
                                        </p:tgtEl>
                                        <p:attrNameLst>
                                          <p:attrName>ppt_h</p:attrName>
                                        </p:attrNameLst>
                                      </p:cBhvr>
                                      <p:tavLst>
                                        <p:tav tm="0">
                                          <p:val>
                                            <p:strVal val="#ppt_h"/>
                                          </p:val>
                                        </p:tav>
                                        <p:tav tm="100000">
                                          <p:val>
                                            <p:strVal val="#ppt_h"/>
                                          </p:val>
                                        </p:tav>
                                      </p:tavLst>
                                    </p:anim>
                                    <p:animEffect transition="in" filter="fade">
                                      <p:cBhvr>
                                        <p:cTn id="40"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strVal val="#ppt_w*0.70"/>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Effect transition="in" filter="fade">
                                      <p:cBhvr>
                                        <p:cTn id="47"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strVal val="#ppt_w*0.70"/>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animEffect transition="in" filter="fade">
                                      <p:cBhvr>
                                        <p:cTn id="54"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par>
                                <p:cTn id="59" presetID="37"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900" decel="100000" fill="hold"/>
                                        <p:tgtEl>
                                          <p:spTgt spid="7"/>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900" decel="100000" fill="hold"/>
                                        <p:tgtEl>
                                          <p:spTgt spid="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anim calcmode="lin" valueType="num">
                                      <p:cBhvr>
                                        <p:cTn id="74" dur="1000" fill="hold"/>
                                        <p:tgtEl>
                                          <p:spTgt spid="6"/>
                                        </p:tgtEl>
                                        <p:attrNameLst>
                                          <p:attrName>ppt_x</p:attrName>
                                        </p:attrNameLst>
                                      </p:cBhvr>
                                      <p:tavLst>
                                        <p:tav tm="0">
                                          <p:val>
                                            <p:strVal val="#ppt_x"/>
                                          </p:val>
                                        </p:tav>
                                        <p:tav tm="100000">
                                          <p:val>
                                            <p:strVal val="#ppt_x"/>
                                          </p:val>
                                        </p:tav>
                                      </p:tavLst>
                                    </p:anim>
                                    <p:anim calcmode="lin" valueType="num">
                                      <p:cBhvr>
                                        <p:cTn id="75" dur="900" decel="100000" fill="hold"/>
                                        <p:tgtEl>
                                          <p:spTgt spid="6"/>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7" presetID="55" presetClass="entr" presetSubtype="0"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strVal val="#ppt_w*0.70"/>
                                          </p:val>
                                        </p:tav>
                                        <p:tav tm="100000">
                                          <p:val>
                                            <p:strVal val="#ppt_w"/>
                                          </p:val>
                                        </p:tav>
                                      </p:tavLst>
                                    </p:anim>
                                    <p:anim calcmode="lin" valueType="num">
                                      <p:cBhvr>
                                        <p:cTn id="80" dur="1000" fill="hold"/>
                                        <p:tgtEl>
                                          <p:spTgt spid="15"/>
                                        </p:tgtEl>
                                        <p:attrNameLst>
                                          <p:attrName>ppt_h</p:attrName>
                                        </p:attrNameLst>
                                      </p:cBhvr>
                                      <p:tavLst>
                                        <p:tav tm="0">
                                          <p:val>
                                            <p:strVal val="#ppt_h"/>
                                          </p:val>
                                        </p:tav>
                                        <p:tav tm="100000">
                                          <p:val>
                                            <p:strVal val="#ppt_h"/>
                                          </p:val>
                                        </p:tav>
                                      </p:tavLst>
                                    </p:anim>
                                    <p:animEffect transition="in" filter="fade">
                                      <p:cBhvr>
                                        <p:cTn id="81"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1000" fill="hold"/>
                                        <p:tgtEl>
                                          <p:spTgt spid="16"/>
                                        </p:tgtEl>
                                        <p:attrNameLst>
                                          <p:attrName>ppt_w</p:attrName>
                                        </p:attrNameLst>
                                      </p:cBhvr>
                                      <p:tavLst>
                                        <p:tav tm="0">
                                          <p:val>
                                            <p:strVal val="#ppt_w*0.70"/>
                                          </p:val>
                                        </p:tav>
                                        <p:tav tm="100000">
                                          <p:val>
                                            <p:strVal val="#ppt_w"/>
                                          </p:val>
                                        </p:tav>
                                      </p:tavLst>
                                    </p:anim>
                                    <p:anim calcmode="lin" valueType="num">
                                      <p:cBhvr>
                                        <p:cTn id="87" dur="1000" fill="hold"/>
                                        <p:tgtEl>
                                          <p:spTgt spid="16"/>
                                        </p:tgtEl>
                                        <p:attrNameLst>
                                          <p:attrName>ppt_h</p:attrName>
                                        </p:attrNameLst>
                                      </p:cBhvr>
                                      <p:tavLst>
                                        <p:tav tm="0">
                                          <p:val>
                                            <p:strVal val="#ppt_h"/>
                                          </p:val>
                                        </p:tav>
                                        <p:tav tm="100000">
                                          <p:val>
                                            <p:strVal val="#ppt_h"/>
                                          </p:val>
                                        </p:tav>
                                      </p:tavLst>
                                    </p:anim>
                                    <p:animEffect transition="in" filter="fade">
                                      <p:cBhvr>
                                        <p:cTn id="88" dur="1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txEl>
                                              <p:pRg st="3" end="3"/>
                                            </p:txEl>
                                          </p:spTgt>
                                        </p:tgtEl>
                                        <p:attrNameLst>
                                          <p:attrName>style.visibility</p:attrName>
                                        </p:attrNameLst>
                                      </p:cBhvr>
                                      <p:to>
                                        <p:strVal val="visible"/>
                                      </p:to>
                                    </p:set>
                                  </p:childTnLst>
                                </p:cTn>
                              </p:par>
                              <p:par>
                                <p:cTn id="93" presetID="55"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1000" fill="hold"/>
                                        <p:tgtEl>
                                          <p:spTgt spid="17"/>
                                        </p:tgtEl>
                                        <p:attrNameLst>
                                          <p:attrName>ppt_w</p:attrName>
                                        </p:attrNameLst>
                                      </p:cBhvr>
                                      <p:tavLst>
                                        <p:tav tm="0">
                                          <p:val>
                                            <p:strVal val="#ppt_w*0.70"/>
                                          </p:val>
                                        </p:tav>
                                        <p:tav tm="100000">
                                          <p:val>
                                            <p:strVal val="#ppt_w"/>
                                          </p:val>
                                        </p:tav>
                                      </p:tavLst>
                                    </p:anim>
                                    <p:anim calcmode="lin" valueType="num">
                                      <p:cBhvr>
                                        <p:cTn id="96" dur="1000" fill="hold"/>
                                        <p:tgtEl>
                                          <p:spTgt spid="17"/>
                                        </p:tgtEl>
                                        <p:attrNameLst>
                                          <p:attrName>ppt_h</p:attrName>
                                        </p:attrNameLst>
                                      </p:cBhvr>
                                      <p:tavLst>
                                        <p:tav tm="0">
                                          <p:val>
                                            <p:strVal val="#ppt_h"/>
                                          </p:val>
                                        </p:tav>
                                        <p:tav tm="100000">
                                          <p:val>
                                            <p:strVal val="#ppt_h"/>
                                          </p:val>
                                        </p:tav>
                                      </p:tavLst>
                                    </p:anim>
                                    <p:animEffect transition="in" filter="fade">
                                      <p:cBhvr>
                                        <p:cTn id="97" dur="1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55" presetClass="entr" presetSubtype="0"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p:cTn id="102" dur="1000" fill="hold"/>
                                        <p:tgtEl>
                                          <p:spTgt spid="18"/>
                                        </p:tgtEl>
                                        <p:attrNameLst>
                                          <p:attrName>ppt_w</p:attrName>
                                        </p:attrNameLst>
                                      </p:cBhvr>
                                      <p:tavLst>
                                        <p:tav tm="0">
                                          <p:val>
                                            <p:strVal val="#ppt_w*0.70"/>
                                          </p:val>
                                        </p:tav>
                                        <p:tav tm="100000">
                                          <p:val>
                                            <p:strVal val="#ppt_w"/>
                                          </p:val>
                                        </p:tav>
                                      </p:tavLst>
                                    </p:anim>
                                    <p:anim calcmode="lin" valueType="num">
                                      <p:cBhvr>
                                        <p:cTn id="103" dur="1000" fill="hold"/>
                                        <p:tgtEl>
                                          <p:spTgt spid="18"/>
                                        </p:tgtEl>
                                        <p:attrNameLst>
                                          <p:attrName>ppt_h</p:attrName>
                                        </p:attrNameLst>
                                      </p:cBhvr>
                                      <p:tavLst>
                                        <p:tav tm="0">
                                          <p:val>
                                            <p:strVal val="#ppt_h"/>
                                          </p:val>
                                        </p:tav>
                                        <p:tav tm="100000">
                                          <p:val>
                                            <p:strVal val="#ppt_h"/>
                                          </p:val>
                                        </p:tav>
                                      </p:tavLst>
                                    </p:anim>
                                    <p:animEffect transition="in" filter="fade">
                                      <p:cBhvr>
                                        <p:cTn id="104" dur="1000"/>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Извержение</a:t>
            </a:r>
            <a:endParaRPr lang="ru-RU" dirty="0"/>
          </a:p>
        </p:txBody>
      </p:sp>
      <p:sp>
        <p:nvSpPr>
          <p:cNvPr id="3" name="Текст 2"/>
          <p:cNvSpPr>
            <a:spLocks noGrp="1"/>
          </p:cNvSpPr>
          <p:nvPr>
            <p:ph type="body" idx="1"/>
          </p:nvPr>
        </p:nvSpPr>
        <p:spPr>
          <a:xfrm>
            <a:off x="381000" y="1633536"/>
            <a:ext cx="7287344" cy="2286000"/>
          </a:xfrm>
        </p:spPr>
        <p:txBody>
          <a:bodyPr/>
          <a:lstStyle/>
          <a:p>
            <a:r>
              <a:rPr lang="ru-RU" dirty="0" smtClean="0"/>
              <a:t>Руководители:  </a:t>
            </a:r>
            <a:r>
              <a:rPr lang="ru-RU" dirty="0" smtClean="0">
                <a:latin typeface="Georgia" pitchFamily="18" charset="0"/>
              </a:rPr>
              <a:t>Королёва С.В., Попова Д.С.</a:t>
            </a:r>
            <a:endParaRPr lang="ru-RU" dirty="0" smtClean="0">
              <a:latin typeface="Georgia" pitchFamily="18" charset="0"/>
            </a:endParaRPr>
          </a:p>
          <a:p>
            <a:r>
              <a:rPr lang="ru-RU" dirty="0" smtClean="0">
                <a:latin typeface="Georgia" pitchFamily="18" charset="0"/>
              </a:rPr>
              <a:t>Возраст участников – </a:t>
            </a:r>
            <a:r>
              <a:rPr lang="ru-RU" dirty="0" smtClean="0">
                <a:latin typeface="Georgia" pitchFamily="18" charset="0"/>
              </a:rPr>
              <a:t>5-6 </a:t>
            </a:r>
            <a:r>
              <a:rPr lang="ru-RU" dirty="0" smtClean="0">
                <a:latin typeface="Georgia" pitchFamily="18" charset="0"/>
              </a:rPr>
              <a:t>лет</a:t>
            </a:r>
          </a:p>
          <a:p>
            <a:endParaRPr lang="ru-RU" dirty="0"/>
          </a:p>
        </p:txBody>
      </p:sp>
      <p:pic>
        <p:nvPicPr>
          <p:cNvPr id="4" name="Рисунок 3" descr="experimentation_in_kindergarten_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115616" y="2780928"/>
            <a:ext cx="6408712" cy="38131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13234"/>
          </a:xfrm>
        </p:spPr>
        <p:txBody>
          <a:bodyPr>
            <a:noAutofit/>
          </a:bodyPr>
          <a:lstStyle/>
          <a:p>
            <a:r>
              <a:rPr lang="ru-RU" dirty="0" smtClean="0"/>
              <a:t>Вулкан</a:t>
            </a:r>
          </a:p>
        </p:txBody>
      </p:sp>
      <p:sp>
        <p:nvSpPr>
          <p:cNvPr id="4" name="Содержимое 5"/>
          <p:cNvSpPr txBox="1">
            <a:spLocks/>
          </p:cNvSpPr>
          <p:nvPr/>
        </p:nvSpPr>
        <p:spPr>
          <a:xfrm>
            <a:off x="3661048" y="1916832"/>
            <a:ext cx="5482952" cy="4572000"/>
          </a:xfrm>
          <a:prstGeom prst="rect">
            <a:avLst/>
          </a:prstGeom>
        </p:spPr>
        <p:txBody>
          <a:bodyPr vert="horz" anchor="t">
            <a:normAutofit fontScale="62500" lnSpcReduction="200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Делаем муляж вулкана из песка, помещая пустую бутылку внутрь (горлышко снаружи)</a:t>
            </a:r>
            <a:endParaRPr lang="ru-RU" sz="3000" noProof="0" dirty="0" smtClean="0"/>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ru-RU" sz="3000" b="0" i="0" u="none" strike="noStrike" kern="1200" cap="none" spc="0" normalizeH="0" baseline="0" dirty="0" smtClean="0">
                <a:ln>
                  <a:noFill/>
                </a:ln>
                <a:solidFill>
                  <a:schemeClr val="tx1"/>
                </a:solidFill>
                <a:effectLst/>
                <a:uLnTx/>
                <a:uFillTx/>
                <a:latin typeface="+mn-lt"/>
                <a:ea typeface="+mn-ea"/>
                <a:cs typeface="+mn-cs"/>
              </a:rPr>
              <a:t>Растворяем</a:t>
            </a:r>
            <a:r>
              <a:rPr kumimoji="0" lang="ru-RU" sz="3000" b="0" i="0" u="none" strike="noStrike" kern="1200" cap="none" spc="0" normalizeH="0" dirty="0" smtClean="0">
                <a:ln>
                  <a:noFill/>
                </a:ln>
                <a:solidFill>
                  <a:schemeClr val="tx1"/>
                </a:solidFill>
                <a:effectLst/>
                <a:uLnTx/>
                <a:uFillTx/>
                <a:latin typeface="+mn-lt"/>
                <a:ea typeface="+mn-ea"/>
                <a:cs typeface="+mn-cs"/>
              </a:rPr>
              <a:t> в стакане подкрашенной воды соду (1 столовая ложка) и несколько капель моющего средства и выливаем в бутылку</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ru-RU" sz="3000" dirty="0" smtClean="0"/>
              <a:t>Льем в бутылку уксус и смотрим, что происходит</a:t>
            </a:r>
          </a:p>
          <a:p>
            <a:pPr marL="448056"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ru-RU" sz="3000" b="0" i="0" u="none" strike="noStrike" kern="1200" cap="none" spc="0" normalizeH="0" dirty="0" smtClean="0">
                <a:ln>
                  <a:noFill/>
                </a:ln>
                <a:solidFill>
                  <a:schemeClr val="tx1"/>
                </a:solidFill>
                <a:effectLst/>
                <a:uLnTx/>
                <a:uFillTx/>
                <a:latin typeface="+mn-lt"/>
                <a:ea typeface="+mn-ea"/>
                <a:cs typeface="+mn-cs"/>
              </a:rPr>
              <a:t>Сода вступает в реакцию с уксусом – </a:t>
            </a:r>
            <a:r>
              <a:rPr lang="ru-RU" sz="3000" dirty="0" smtClean="0"/>
              <a:t>выделяется углекислый газ, который поднимается вверх, образуя пузырьки. Моющее средство требуется для усиления пенообразования, а красители – для зрелищности опыта.</a:t>
            </a:r>
            <a:endParaRPr kumimoji="0" lang="ru-RU" sz="3000" b="0" i="0" u="none" strike="noStrike" kern="1200" cap="none" spc="0" normalizeH="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ru-RU" sz="30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Содержимое 2"/>
          <p:cNvSpPr txBox="1">
            <a:spLocks/>
          </p:cNvSpPr>
          <p:nvPr/>
        </p:nvSpPr>
        <p:spPr>
          <a:xfrm>
            <a:off x="179512" y="692696"/>
            <a:ext cx="8640960" cy="1224136"/>
          </a:xfrm>
          <a:prstGeom prst="rect">
            <a:avLst/>
          </a:prstGeom>
        </p:spPr>
        <p:txBody>
          <a:bodyPr vert="horz" anchor="t">
            <a:normAutofit/>
          </a:bodyPr>
          <a:lstStyle/>
          <a:p>
            <a:r>
              <a:rPr lang="ru-RU" sz="2400" dirty="0" smtClean="0"/>
              <a:t>Вам понадобится: пустая бутылка, песок (для муляжа), вода, моющее средство, сода, уксус (9%), краситель</a:t>
            </a:r>
            <a:endParaRPr lang="ru-RU" sz="2400" dirty="0" smtClean="0"/>
          </a:p>
        </p:txBody>
      </p:sp>
      <p:pic>
        <p:nvPicPr>
          <p:cNvPr id="7" name="Рисунок 6" descr="IMG_8424.JPG"/>
          <p:cNvPicPr>
            <a:picLocks noChangeAspect="1"/>
          </p:cNvPicPr>
          <p:nvPr/>
        </p:nvPicPr>
        <p:blipFill>
          <a:blip r:embed="rId2" cstate="print"/>
          <a:stretch>
            <a:fillRect/>
          </a:stretch>
        </p:blipFill>
        <p:spPr>
          <a:xfrm rot="5400000">
            <a:off x="-90169" y="2511248"/>
            <a:ext cx="3600000" cy="2699999"/>
          </a:xfrm>
          <a:prstGeom prst="rect">
            <a:avLst/>
          </a:prstGeom>
          <a:ln>
            <a:noFill/>
          </a:ln>
          <a:effectLst>
            <a:softEdge rad="112500"/>
          </a:effectLst>
        </p:spPr>
      </p:pic>
      <p:pic>
        <p:nvPicPr>
          <p:cNvPr id="8" name="Рисунок 7" descr="IMG_8426.JPG"/>
          <p:cNvPicPr>
            <a:picLocks noChangeAspect="1"/>
          </p:cNvPicPr>
          <p:nvPr/>
        </p:nvPicPr>
        <p:blipFill>
          <a:blip r:embed="rId3" cstate="print"/>
          <a:stretch>
            <a:fillRect/>
          </a:stretch>
        </p:blipFill>
        <p:spPr>
          <a:xfrm rot="5400000">
            <a:off x="-90169" y="2511248"/>
            <a:ext cx="3600000" cy="2699999"/>
          </a:xfrm>
          <a:prstGeom prst="rect">
            <a:avLst/>
          </a:prstGeom>
          <a:ln>
            <a:noFill/>
          </a:ln>
          <a:effectLst>
            <a:softEdge rad="112500"/>
          </a:effectLst>
        </p:spPr>
      </p:pic>
      <p:pic>
        <p:nvPicPr>
          <p:cNvPr id="10" name="Рисунок 9" descr="IMG_20180409_090025.jpg"/>
          <p:cNvPicPr>
            <a:picLocks noChangeAspect="1"/>
          </p:cNvPicPr>
          <p:nvPr/>
        </p:nvPicPr>
        <p:blipFill>
          <a:blip r:embed="rId4" cstate="print"/>
          <a:stretch>
            <a:fillRect/>
          </a:stretch>
        </p:blipFill>
        <p:spPr>
          <a:xfrm>
            <a:off x="359832" y="2061247"/>
            <a:ext cx="2700000" cy="3600000"/>
          </a:xfrm>
          <a:prstGeom prst="rect">
            <a:avLst/>
          </a:prstGeom>
          <a:ln>
            <a:noFill/>
          </a:ln>
          <a:effectLst>
            <a:softEdge rad="112500"/>
          </a:effectLst>
        </p:spPr>
      </p:pic>
      <p:pic>
        <p:nvPicPr>
          <p:cNvPr id="11" name="Рисунок 10" descr="IMG_20180409_152807.jpg"/>
          <p:cNvPicPr>
            <a:picLocks noChangeAspect="1"/>
          </p:cNvPicPr>
          <p:nvPr/>
        </p:nvPicPr>
        <p:blipFill>
          <a:blip r:embed="rId5" cstate="print"/>
          <a:stretch>
            <a:fillRect/>
          </a:stretch>
        </p:blipFill>
        <p:spPr>
          <a:xfrm>
            <a:off x="359832" y="2061247"/>
            <a:ext cx="2700000" cy="3600000"/>
          </a:xfrm>
          <a:prstGeom prst="rect">
            <a:avLst/>
          </a:prstGeom>
          <a:ln>
            <a:noFill/>
          </a:ln>
          <a:effectLst>
            <a:softEdge rad="112500"/>
          </a:effectLst>
        </p:spPr>
      </p:pic>
      <p:pic>
        <p:nvPicPr>
          <p:cNvPr id="12" name="Рисунок 11" descr="IMG_20180409_152858.jpg"/>
          <p:cNvPicPr>
            <a:picLocks noChangeAspect="1"/>
          </p:cNvPicPr>
          <p:nvPr/>
        </p:nvPicPr>
        <p:blipFill>
          <a:blip r:embed="rId6" cstate="print"/>
          <a:stretch>
            <a:fillRect/>
          </a:stretch>
        </p:blipFill>
        <p:spPr>
          <a:xfrm>
            <a:off x="359832" y="2061247"/>
            <a:ext cx="2700000" cy="3600000"/>
          </a:xfrm>
          <a:prstGeom prst="rect">
            <a:avLst/>
          </a:prstGeom>
          <a:ln>
            <a:noFill/>
          </a:ln>
          <a:effectLst>
            <a:softEdge rad="112500"/>
          </a:effectLst>
        </p:spPr>
      </p:pic>
      <p:pic>
        <p:nvPicPr>
          <p:cNvPr id="14" name="Рисунок 13" descr="IMG_20180409_153130.jpg"/>
          <p:cNvPicPr>
            <a:picLocks noChangeAspect="1"/>
          </p:cNvPicPr>
          <p:nvPr/>
        </p:nvPicPr>
        <p:blipFill>
          <a:blip r:embed="rId7" cstate="print"/>
          <a:stretch>
            <a:fillRect/>
          </a:stretch>
        </p:blipFill>
        <p:spPr>
          <a:xfrm>
            <a:off x="359832" y="2061247"/>
            <a:ext cx="2700000" cy="3600000"/>
          </a:xfrm>
          <a:prstGeom prst="rect">
            <a:avLst/>
          </a:prstGeom>
          <a:ln>
            <a:noFill/>
          </a:ln>
          <a:effectLst>
            <a:softEdge rad="112500"/>
          </a:effectLst>
        </p:spPr>
      </p:pic>
      <p:pic>
        <p:nvPicPr>
          <p:cNvPr id="13" name="Рисунок 12" descr="IMG_20180409_153128.jpg"/>
          <p:cNvPicPr>
            <a:picLocks noChangeAspect="1"/>
          </p:cNvPicPr>
          <p:nvPr/>
        </p:nvPicPr>
        <p:blipFill>
          <a:blip r:embed="rId8" cstate="print"/>
          <a:stretch>
            <a:fillRect/>
          </a:stretch>
        </p:blipFill>
        <p:spPr>
          <a:xfrm>
            <a:off x="359832" y="2061247"/>
            <a:ext cx="2700000" cy="3600000"/>
          </a:xfrm>
          <a:prstGeom prst="rect">
            <a:avLst/>
          </a:prstGeom>
          <a:ln>
            <a:noFill/>
          </a:ln>
          <a:effectLst>
            <a:softEdge rad="112500"/>
          </a:effectLst>
        </p:spPr>
      </p:pic>
      <p:pic>
        <p:nvPicPr>
          <p:cNvPr id="15" name="Рисунок 14" descr="IMG_20180409_152707.jpg"/>
          <p:cNvPicPr>
            <a:picLocks noChangeAspect="1"/>
          </p:cNvPicPr>
          <p:nvPr/>
        </p:nvPicPr>
        <p:blipFill>
          <a:blip r:embed="rId9" cstate="print"/>
          <a:srcRect t="31100" r="38800" b="33200"/>
          <a:stretch>
            <a:fillRect/>
          </a:stretch>
        </p:blipFill>
        <p:spPr>
          <a:xfrm>
            <a:off x="323528" y="2348880"/>
            <a:ext cx="2736000" cy="2127972"/>
          </a:xfrm>
          <a:prstGeom prst="rect">
            <a:avLst/>
          </a:prstGeom>
          <a:ln>
            <a:noFill/>
          </a:ln>
          <a:effectLst>
            <a:softEdge rad="112500"/>
          </a:effectLst>
        </p:spPr>
      </p:pic>
      <p:pic>
        <p:nvPicPr>
          <p:cNvPr id="9" name="Рисунок 8" descr="IMG_8430.JPG"/>
          <p:cNvPicPr>
            <a:picLocks noChangeAspect="1"/>
          </p:cNvPicPr>
          <p:nvPr/>
        </p:nvPicPr>
        <p:blipFill>
          <a:blip r:embed="rId10" cstate="print"/>
          <a:stretch>
            <a:fillRect/>
          </a:stretch>
        </p:blipFill>
        <p:spPr>
          <a:xfrm rot="5400000">
            <a:off x="-90169" y="2511248"/>
            <a:ext cx="3600000" cy="2699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55"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par>
                                <p:cTn id="20" presetID="55"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strVal val="#ppt_w*0.70"/>
                                          </p:val>
                                        </p:tav>
                                        <p:tav tm="100000">
                                          <p:val>
                                            <p:strVal val="#ppt_w"/>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animEffect transition="in" filter="fade">
                                      <p:cBhvr>
                                        <p:cTn id="24"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55"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0.7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strVal val="#ppt_w*0.70"/>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Effect transition="in" filter="fade">
                                      <p:cBhvr>
                                        <p:cTn id="40"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strVal val="#ppt_w*0.70"/>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Effect transition="in" filter="fade">
                                      <p:cBhvr>
                                        <p:cTn id="47"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strVal val="#ppt_w*0.70"/>
                                          </p:val>
                                        </p:tav>
                                        <p:tav tm="100000">
                                          <p:val>
                                            <p:strVal val="#ppt_w"/>
                                          </p:val>
                                        </p:tav>
                                      </p:tavLst>
                                    </p:anim>
                                    <p:anim calcmode="lin" valueType="num">
                                      <p:cBhvr>
                                        <p:cTn id="53" dur="1000" fill="hold"/>
                                        <p:tgtEl>
                                          <p:spTgt spid="8"/>
                                        </p:tgtEl>
                                        <p:attrNameLst>
                                          <p:attrName>ppt_h</p:attrName>
                                        </p:attrNameLst>
                                      </p:cBhvr>
                                      <p:tavLst>
                                        <p:tav tm="0">
                                          <p:val>
                                            <p:strVal val="#ppt_h"/>
                                          </p:val>
                                        </p:tav>
                                        <p:tav tm="100000">
                                          <p:val>
                                            <p:strVal val="#ppt_h"/>
                                          </p:val>
                                        </p:tav>
                                      </p:tavLst>
                                    </p:anim>
                                    <p:animEffect transition="in" filter="fade">
                                      <p:cBhvr>
                                        <p:cTn id="54"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par>
                                <p:cTn id="59" presetID="55"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strVal val="#ppt_w*0.70"/>
                                          </p:val>
                                        </p:tav>
                                        <p:tav tm="100000">
                                          <p:val>
                                            <p:strVal val="#ppt_w"/>
                                          </p:val>
                                        </p:tav>
                                      </p:tavLst>
                                    </p:anim>
                                    <p:anim calcmode="lin" valueType="num">
                                      <p:cBhvr>
                                        <p:cTn id="62" dur="1000" fill="hold"/>
                                        <p:tgtEl>
                                          <p:spTgt spid="13"/>
                                        </p:tgtEl>
                                        <p:attrNameLst>
                                          <p:attrName>ppt_h</p:attrName>
                                        </p:attrNameLst>
                                      </p:cBhvr>
                                      <p:tavLst>
                                        <p:tav tm="0">
                                          <p:val>
                                            <p:strVal val="#ppt_h"/>
                                          </p:val>
                                        </p:tav>
                                        <p:tav tm="100000">
                                          <p:val>
                                            <p:strVal val="#ppt_h"/>
                                          </p:val>
                                        </p:tav>
                                      </p:tavLst>
                                    </p:anim>
                                    <p:animEffect transition="in" filter="fade">
                                      <p:cBhvr>
                                        <p:cTn id="63"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childTnLst>
                                </p:cTn>
                              </p:par>
                              <p:par>
                                <p:cTn id="68" presetID="55"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strVal val="#ppt_w*0.70"/>
                                          </p:val>
                                        </p:tav>
                                        <p:tav tm="100000">
                                          <p:val>
                                            <p:strVal val="#ppt_w"/>
                                          </p:val>
                                        </p:tav>
                                      </p:tavLst>
                                    </p:anim>
                                    <p:anim calcmode="lin" valueType="num">
                                      <p:cBhvr>
                                        <p:cTn id="71" dur="1000" fill="hold"/>
                                        <p:tgtEl>
                                          <p:spTgt spid="14"/>
                                        </p:tgtEl>
                                        <p:attrNameLst>
                                          <p:attrName>ppt_h</p:attrName>
                                        </p:attrNameLst>
                                      </p:cBhvr>
                                      <p:tavLst>
                                        <p:tav tm="0">
                                          <p:val>
                                            <p:strVal val="#ppt_h"/>
                                          </p:val>
                                        </p:tav>
                                        <p:tav tm="100000">
                                          <p:val>
                                            <p:strVal val="#ppt_h"/>
                                          </p:val>
                                        </p:tav>
                                      </p:tavLst>
                                    </p:anim>
                                    <p:animEffect transition="in" filter="fade">
                                      <p:cBhvr>
                                        <p:cTn id="72" dur="10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1000" fill="hold"/>
                                        <p:tgtEl>
                                          <p:spTgt spid="9"/>
                                        </p:tgtEl>
                                        <p:attrNameLst>
                                          <p:attrName>ppt_w</p:attrName>
                                        </p:attrNameLst>
                                      </p:cBhvr>
                                      <p:tavLst>
                                        <p:tav tm="0">
                                          <p:val>
                                            <p:strVal val="#ppt_w*0.70"/>
                                          </p:val>
                                        </p:tav>
                                        <p:tav tm="100000">
                                          <p:val>
                                            <p:strVal val="#ppt_w"/>
                                          </p:val>
                                        </p:tav>
                                      </p:tavLst>
                                    </p:anim>
                                    <p:anim calcmode="lin" valueType="num">
                                      <p:cBhvr>
                                        <p:cTn id="78" dur="1000" fill="hold"/>
                                        <p:tgtEl>
                                          <p:spTgt spid="9"/>
                                        </p:tgtEl>
                                        <p:attrNameLst>
                                          <p:attrName>ppt_h</p:attrName>
                                        </p:attrNameLst>
                                      </p:cBhvr>
                                      <p:tavLst>
                                        <p:tav tm="0">
                                          <p:val>
                                            <p:strVal val="#ppt_h"/>
                                          </p:val>
                                        </p:tav>
                                        <p:tav tm="100000">
                                          <p:val>
                                            <p:strVal val="#ppt_h"/>
                                          </p:val>
                                        </p:tav>
                                      </p:tavLst>
                                    </p:anim>
                                    <p:animEffect transition="in" filter="fade">
                                      <p:cBhvr>
                                        <p:cTn id="79"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Прогулка по яйцам</a:t>
            </a:r>
            <a:endParaRPr lang="ru-RU" dirty="0"/>
          </a:p>
        </p:txBody>
      </p:sp>
      <p:sp>
        <p:nvSpPr>
          <p:cNvPr id="3" name="Текст 2"/>
          <p:cNvSpPr>
            <a:spLocks noGrp="1"/>
          </p:cNvSpPr>
          <p:nvPr>
            <p:ph type="body" idx="1"/>
          </p:nvPr>
        </p:nvSpPr>
        <p:spPr>
          <a:xfrm>
            <a:off x="381000" y="1633536"/>
            <a:ext cx="7791400" cy="2299520"/>
          </a:xfrm>
        </p:spPr>
        <p:txBody>
          <a:bodyPr/>
          <a:lstStyle/>
          <a:p>
            <a:r>
              <a:rPr lang="ru-RU" dirty="0" smtClean="0"/>
              <a:t>Руководители:  </a:t>
            </a:r>
            <a:r>
              <a:rPr lang="ru-RU" dirty="0" err="1" smtClean="0">
                <a:latin typeface="Georgia" pitchFamily="18" charset="0"/>
              </a:rPr>
              <a:t>Чилипалова</a:t>
            </a:r>
            <a:r>
              <a:rPr lang="ru-RU" dirty="0" smtClean="0">
                <a:latin typeface="Georgia" pitchFamily="18" charset="0"/>
              </a:rPr>
              <a:t> И.С., </a:t>
            </a:r>
            <a:r>
              <a:rPr lang="ru-RU" dirty="0" err="1" smtClean="0">
                <a:latin typeface="Georgia" pitchFamily="18" charset="0"/>
              </a:rPr>
              <a:t>Дюдина</a:t>
            </a:r>
            <a:r>
              <a:rPr lang="ru-RU" dirty="0" smtClean="0">
                <a:latin typeface="Georgia" pitchFamily="18" charset="0"/>
              </a:rPr>
              <a:t> М.А.</a:t>
            </a:r>
            <a:endParaRPr lang="ru-RU" dirty="0" smtClean="0">
              <a:latin typeface="Georgia" pitchFamily="18" charset="0"/>
            </a:endParaRPr>
          </a:p>
          <a:p>
            <a:r>
              <a:rPr lang="ru-RU" dirty="0" smtClean="0">
                <a:latin typeface="Georgia" pitchFamily="18" charset="0"/>
              </a:rPr>
              <a:t>Возраст участников – </a:t>
            </a:r>
            <a:r>
              <a:rPr lang="ru-RU" dirty="0" smtClean="0">
                <a:latin typeface="Georgia" pitchFamily="18" charset="0"/>
              </a:rPr>
              <a:t>4-5 </a:t>
            </a:r>
            <a:r>
              <a:rPr lang="ru-RU" dirty="0" smtClean="0">
                <a:latin typeface="Georgia" pitchFamily="18" charset="0"/>
              </a:rPr>
              <a:t>лет</a:t>
            </a:r>
          </a:p>
        </p:txBody>
      </p:sp>
      <p:pic>
        <p:nvPicPr>
          <p:cNvPr id="5" name="Рисунок 4" descr="8b55d710033340690c7862555d88f805.jpg"/>
          <p:cNvPicPr>
            <a:picLocks noChangeAspect="1"/>
          </p:cNvPicPr>
          <p:nvPr/>
        </p:nvPicPr>
        <p:blipFill>
          <a:blip r:embed="rId2" cstate="print"/>
          <a:stretch>
            <a:fillRect/>
          </a:stretch>
        </p:blipFill>
        <p:spPr>
          <a:xfrm>
            <a:off x="4788024" y="2780928"/>
            <a:ext cx="3405325" cy="2258688"/>
          </a:xfrm>
          <a:prstGeom prst="rect">
            <a:avLst/>
          </a:prstGeom>
        </p:spPr>
      </p:pic>
      <p:pic>
        <p:nvPicPr>
          <p:cNvPr id="7" name="Рисунок 6" descr="15380zBKugrsUCQecJDwoZWOPSyGXv.jpg"/>
          <p:cNvPicPr>
            <a:picLocks noChangeAspect="1"/>
          </p:cNvPicPr>
          <p:nvPr/>
        </p:nvPicPr>
        <p:blipFill>
          <a:blip r:embed="rId3" cstate="print"/>
          <a:stretch>
            <a:fillRect/>
          </a:stretch>
        </p:blipFill>
        <p:spPr>
          <a:xfrm>
            <a:off x="611560" y="4077072"/>
            <a:ext cx="3650298" cy="228143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85242"/>
          </a:xfrm>
        </p:spPr>
        <p:txBody>
          <a:bodyPr>
            <a:normAutofit/>
          </a:bodyPr>
          <a:lstStyle/>
          <a:p>
            <a:r>
              <a:rPr lang="ru-RU" dirty="0" smtClean="0"/>
              <a:t>Вареное или сырое?</a:t>
            </a:r>
          </a:p>
        </p:txBody>
      </p:sp>
      <p:sp>
        <p:nvSpPr>
          <p:cNvPr id="3" name="Содержимое 2"/>
          <p:cNvSpPr>
            <a:spLocks noGrp="1"/>
          </p:cNvSpPr>
          <p:nvPr>
            <p:ph idx="1"/>
          </p:nvPr>
        </p:nvSpPr>
        <p:spPr>
          <a:xfrm>
            <a:off x="3203848" y="1882808"/>
            <a:ext cx="5482952" cy="4572000"/>
          </a:xfrm>
        </p:spPr>
        <p:txBody>
          <a:bodyPr>
            <a:normAutofit fontScale="92500" lnSpcReduction="10000"/>
          </a:bodyPr>
          <a:lstStyle/>
          <a:p>
            <a:pPr marL="0"/>
            <a:r>
              <a:rPr lang="ru-RU" sz="2800" dirty="0" smtClean="0"/>
              <a:t>Опыт: необходимо раскрутить яйца и посмотреть, как они будут себя вести. Вареное сразу начнет крутиться, а сырое будет практически стоять на месте.</a:t>
            </a:r>
          </a:p>
          <a:p>
            <a:pPr marL="0"/>
            <a:r>
              <a:rPr lang="ru-RU" sz="2800" dirty="0" smtClean="0"/>
              <a:t>Объяснение:  сваренное яйцо имеет плотную массу, а сырое – жидкую, а так как жидкость тормозит процесс, поэтому сырое яйцо не будет крутиться.</a:t>
            </a:r>
          </a:p>
          <a:p>
            <a:endParaRPr lang="ru-RU" dirty="0"/>
          </a:p>
        </p:txBody>
      </p:sp>
      <p:sp>
        <p:nvSpPr>
          <p:cNvPr id="4" name="Содержимое 2"/>
          <p:cNvSpPr txBox="1">
            <a:spLocks/>
          </p:cNvSpPr>
          <p:nvPr/>
        </p:nvSpPr>
        <p:spPr>
          <a:xfrm>
            <a:off x="179512" y="692696"/>
            <a:ext cx="8784976" cy="1224136"/>
          </a:xfrm>
          <a:prstGeom prst="rect">
            <a:avLst/>
          </a:prstGeom>
        </p:spPr>
        <p:txBody>
          <a:bodyPr vert="horz" anchor="t">
            <a:normAutofit/>
          </a:bodyPr>
          <a:lstStyle/>
          <a:p>
            <a:r>
              <a:rPr lang="ru-RU" sz="2400" dirty="0"/>
              <a:t>Цель: научить ребенка отличать вареное яйцо от сырого.</a:t>
            </a:r>
          </a:p>
          <a:p>
            <a:r>
              <a:rPr lang="ru-RU" sz="2400" dirty="0"/>
              <a:t>Нужно: два яйца (сырое и вареное)</a:t>
            </a:r>
          </a:p>
        </p:txBody>
      </p:sp>
      <p:pic>
        <p:nvPicPr>
          <p:cNvPr id="5" name="Рисунок 4" descr="IMG_2611.jpg"/>
          <p:cNvPicPr>
            <a:picLocks noChangeAspect="1"/>
          </p:cNvPicPr>
          <p:nvPr/>
        </p:nvPicPr>
        <p:blipFill>
          <a:blip r:embed="rId2" cstate="print"/>
          <a:stretch>
            <a:fillRect/>
          </a:stretch>
        </p:blipFill>
        <p:spPr>
          <a:xfrm>
            <a:off x="395536" y="2204864"/>
            <a:ext cx="2700000" cy="360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305</TotalTime>
  <Words>847</Words>
  <Application>Microsoft Office PowerPoint</Application>
  <PresentationFormat>Экран (4:3)</PresentationFormat>
  <Paragraphs>58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Яркая</vt:lpstr>
      <vt:lpstr>Калейдоскоп творческих идей</vt:lpstr>
      <vt:lpstr>Космическая лаборатория</vt:lpstr>
      <vt:lpstr>Ледяная галактика</vt:lpstr>
      <vt:lpstr>Моя вселенная</vt:lpstr>
      <vt:lpstr>Космос в банке</vt:lpstr>
      <vt:lpstr>Извержение</vt:lpstr>
      <vt:lpstr>Вулкан</vt:lpstr>
      <vt:lpstr>Прогулка по яйцам</vt:lpstr>
      <vt:lpstr>Вареное или сырое?</vt:lpstr>
      <vt:lpstr>Яйцо и уксус</vt:lpstr>
      <vt:lpstr>Проверка прочности</vt:lpstr>
      <vt:lpstr>МДОУ «Детский сад №6»  г. Ярославля, апрель 2018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Вера Ермилова</dc:creator>
  <cp:lastModifiedBy>Вера Ермилова</cp:lastModifiedBy>
  <cp:revision>31</cp:revision>
  <dcterms:created xsi:type="dcterms:W3CDTF">2018-04-09T16:03:43Z</dcterms:created>
  <dcterms:modified xsi:type="dcterms:W3CDTF">2018-04-09T21:09:26Z</dcterms:modified>
</cp:coreProperties>
</file>