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 autoAdjust="0"/>
    <p:restoredTop sz="94524" autoAdjust="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3" d="100"/>
          <a:sy n="43" d="100"/>
        </p:scale>
        <p:origin x="-123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3A1AC-7D58-4B30-B651-CBBD6F81C996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AA55C-53E3-43DD-B3F3-FB7CFD1046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45304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5F29621-2E86-46E5-84A2-8F649EA1B1DC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F9D345D-813C-45BA-ACF4-16A46567F2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9621-2E86-46E5-84A2-8F649EA1B1DC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345D-813C-45BA-ACF4-16A46567F2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9621-2E86-46E5-84A2-8F649EA1B1DC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345D-813C-45BA-ACF4-16A46567F2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F29621-2E86-46E5-84A2-8F649EA1B1DC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F9D345D-813C-45BA-ACF4-16A46567F2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5F29621-2E86-46E5-84A2-8F649EA1B1DC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F9D345D-813C-45BA-ACF4-16A46567F2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9621-2E86-46E5-84A2-8F649EA1B1DC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345D-813C-45BA-ACF4-16A46567F2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9621-2E86-46E5-84A2-8F649EA1B1DC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345D-813C-45BA-ACF4-16A46567F2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F29621-2E86-46E5-84A2-8F649EA1B1DC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F9D345D-813C-45BA-ACF4-16A46567F2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9621-2E86-46E5-84A2-8F649EA1B1DC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345D-813C-45BA-ACF4-16A46567F2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F29621-2E86-46E5-84A2-8F649EA1B1DC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F9D345D-813C-45BA-ACF4-16A46567F2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F29621-2E86-46E5-84A2-8F649EA1B1DC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F9D345D-813C-45BA-ACF4-16A46567F2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5F29621-2E86-46E5-84A2-8F649EA1B1DC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F9D345D-813C-45BA-ACF4-16A46567F2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340768"/>
            <a:ext cx="6912768" cy="1894362"/>
          </a:xfrm>
          <a:noFill/>
        </p:spPr>
        <p:txBody>
          <a:bodyPr/>
          <a:lstStyle/>
          <a:p>
            <a:pPr algn="ctr"/>
            <a:r>
              <a:rPr lang="ru-RU" dirty="0" smtClean="0"/>
              <a:t>ТРИЗ в развитии дошкольника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3789040"/>
            <a:ext cx="6172200" cy="2664296"/>
          </a:xfrm>
        </p:spPr>
        <p:txBody>
          <a:bodyPr/>
          <a:lstStyle/>
          <a:p>
            <a:pPr algn="r"/>
            <a:r>
              <a:rPr lang="ru-RU" dirty="0" smtClean="0"/>
              <a:t>Воспитатель: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Помыканова </a:t>
            </a:r>
            <a:r>
              <a:rPr lang="ru-RU" dirty="0" smtClean="0">
                <a:solidFill>
                  <a:schemeClr val="tx1"/>
                </a:solidFill>
              </a:rPr>
              <a:t>О.В.</a:t>
            </a:r>
            <a:endParaRPr lang="ru-RU" dirty="0" smtClean="0">
              <a:solidFill>
                <a:schemeClr val="tx1"/>
              </a:solidFill>
            </a:endParaRPr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ctr"/>
            <a:r>
              <a:rPr lang="ru-RU" dirty="0"/>
              <a:t>г</a:t>
            </a:r>
            <a:r>
              <a:rPr lang="ru-RU" dirty="0" smtClean="0"/>
              <a:t>. Ярославль, 2014</a:t>
            </a:r>
          </a:p>
        </p:txBody>
      </p:sp>
    </p:spTree>
    <p:extLst>
      <p:ext uri="{BB962C8B-B14F-4D97-AF65-F5344CB8AC3E}">
        <p14:creationId xmlns="" xmlns:p14="http://schemas.microsoft.com/office/powerpoint/2010/main" val="232180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ru-RU" dirty="0" smtClean="0"/>
              <a:t>Этап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пушистый, </a:t>
            </a:r>
            <a:r>
              <a:rPr lang="ru-RU" dirty="0"/>
              <a:t>но не </a:t>
            </a:r>
            <a:r>
              <a:rPr lang="ru-RU" dirty="0" smtClean="0"/>
              <a:t>плед,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сонный, </a:t>
            </a:r>
            <a:r>
              <a:rPr lang="ru-RU" dirty="0"/>
              <a:t>но не </a:t>
            </a:r>
            <a:r>
              <a:rPr lang="ru-RU" dirty="0" smtClean="0"/>
              <a:t>мишка,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забавный, </a:t>
            </a:r>
            <a:r>
              <a:rPr lang="ru-RU" dirty="0"/>
              <a:t>но не </a:t>
            </a:r>
            <a:r>
              <a:rPr lang="ru-RU" dirty="0" smtClean="0"/>
              <a:t>волчок (котенок).</a:t>
            </a:r>
            <a:endParaRPr lang="ru-RU" dirty="0"/>
          </a:p>
          <a:p>
            <a:r>
              <a:rPr lang="ru-RU" dirty="0"/>
              <a:t>Так дети вводят новое слово в активный словарь, так постепенно и наступает автоматизация.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Читаем в </a:t>
            </a:r>
            <a:r>
              <a:rPr lang="ru-RU" dirty="0" smtClean="0"/>
              <a:t>словаре: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/>
              <a:t> </a:t>
            </a:r>
            <a:r>
              <a:rPr lang="ru-RU" dirty="0" smtClean="0"/>
              <a:t>                </a:t>
            </a: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Сонный – погружённый в сон, спящий.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Итак </a:t>
            </a:r>
            <a:r>
              <a:rPr lang="ru-RU" dirty="0" smtClean="0"/>
              <a:t>следующий шаг. </a:t>
            </a:r>
            <a:r>
              <a:rPr lang="ru-RU" dirty="0"/>
              <a:t>Копилка образных характеристик.</a:t>
            </a:r>
          </a:p>
          <a:p>
            <a:endParaRPr lang="ru-RU" dirty="0"/>
          </a:p>
          <a:p>
            <a:r>
              <a:rPr lang="ru-RU" dirty="0"/>
              <a:t>      Узнаём значение новых слов в толковом словаре. Вспоминаем, рассматриваем предметы на рисунках, используем их для сравнений и составления загадок.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3200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algn="ctr"/>
            <a:r>
              <a:rPr lang="ru-RU" dirty="0" smtClean="0"/>
              <a:t>Этап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/>
              <a:t>СОБЫТИЯ ПРЕДШЕСТВУЮЩИЕ </a:t>
            </a:r>
            <a:r>
              <a:rPr lang="ru-RU" dirty="0" smtClean="0"/>
              <a:t>И ПОСЛЕДУЮЩИЕ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prstClr val="black"/>
                </a:solidFill>
              </a:rPr>
              <a:t>    «Отставай -</a:t>
            </a:r>
            <a:r>
              <a:rPr lang="ru-RU" dirty="0">
                <a:solidFill>
                  <a:prstClr val="black"/>
                </a:solidFill>
              </a:rPr>
              <a:t>	забегай».</a:t>
            </a:r>
            <a:endParaRPr lang="ru-RU" dirty="0"/>
          </a:p>
          <a:p>
            <a:pPr algn="just"/>
            <a:r>
              <a:rPr lang="ru-RU" dirty="0"/>
              <a:t>Наша камера обследовала все уголки картины. Закончилась ли её работа? Нет. Для нового взгляда мы переложим камеру в руки другого волшебника «Отставай - забегай». Он позволяет нам познакомиться с событиями предшествующими и последующими: найти начало и конец рассказа. А также выстроить события в нужной последовательности. </a:t>
            </a:r>
            <a:endParaRPr lang="ru-RU" dirty="0" smtClean="0"/>
          </a:p>
          <a:p>
            <a:r>
              <a:rPr lang="ru-RU" dirty="0" smtClean="0"/>
              <a:t>Выбираем героя и представим, что он делал раньше, до появления на этой картине, что будет делать потом.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4563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Этап 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dirty="0"/>
              <a:t>РАЗНЫЕ ТОЧКИ ЗРЕНИЯ.</a:t>
            </a:r>
          </a:p>
          <a:p>
            <a:pPr algn="just"/>
            <a:r>
              <a:rPr lang="ru-RU" dirty="0"/>
              <a:t>     РАССКАЗ </a:t>
            </a:r>
            <a:r>
              <a:rPr lang="ru-RU" dirty="0" smtClean="0"/>
              <a:t>ПО </a:t>
            </a:r>
            <a:r>
              <a:rPr lang="ru-RU" dirty="0"/>
              <a:t>КАРТИНЕ </a:t>
            </a:r>
            <a:r>
              <a:rPr lang="ru-RU" dirty="0" smtClean="0"/>
              <a:t>зависит от </a:t>
            </a:r>
            <a:r>
              <a:rPr lang="ru-RU" dirty="0" err="1" smtClean="0"/>
              <a:t>рассказсчика</a:t>
            </a:r>
            <a:r>
              <a:rPr lang="ru-RU" dirty="0" smtClean="0"/>
              <a:t>, </a:t>
            </a:r>
            <a:r>
              <a:rPr lang="ru-RU" sz="2600" dirty="0"/>
              <a:t>от его точки зрения, которая сделает рассказ необычным, впечатляющим. </a:t>
            </a:r>
            <a:endParaRPr lang="ru-RU" sz="2600" dirty="0" smtClean="0"/>
          </a:p>
          <a:p>
            <a:pPr algn="just"/>
            <a:r>
              <a:rPr lang="ru-RU" sz="2600" dirty="0" smtClean="0"/>
              <a:t>Определяем состояние героев, превращаемся в персонаж.</a:t>
            </a:r>
            <a:endParaRPr lang="ru-RU" sz="2600" dirty="0"/>
          </a:p>
          <a:p>
            <a:pPr algn="just"/>
            <a:r>
              <a:rPr lang="ru-RU" sz="2600" dirty="0" smtClean="0"/>
              <a:t>Игра </a:t>
            </a:r>
            <a:r>
              <a:rPr lang="ru-RU" sz="2600" dirty="0"/>
              <a:t>«Хорошо - плохо» (чего больше х - п. в этот день)</a:t>
            </a:r>
          </a:p>
          <a:p>
            <a:pPr algn="just"/>
            <a:endParaRPr lang="ru-RU" sz="2600" dirty="0"/>
          </a:p>
          <a:p>
            <a:pPr algn="just"/>
            <a:r>
              <a:rPr lang="ru-RU" sz="2600" dirty="0" smtClean="0"/>
              <a:t>Картина </a:t>
            </a:r>
            <a:r>
              <a:rPr lang="ru-RU" sz="2600" dirty="0"/>
              <a:t>становится ближе, т.к. они как бы побывали в картине, пережили разные состояния и смогли высказать своё отношение.</a:t>
            </a:r>
          </a:p>
          <a:p>
            <a:pPr algn="just"/>
            <a:r>
              <a:rPr lang="ru-RU" sz="2600" dirty="0"/>
              <a:t>Переход на разные точки зрения определяет состояние одного из героев. О</a:t>
            </a:r>
            <a:r>
              <a:rPr lang="ru-RU" sz="2600" dirty="0" smtClean="0"/>
              <a:t>писываем </a:t>
            </a:r>
            <a:r>
              <a:rPr lang="ru-RU" sz="2600" dirty="0"/>
              <a:t>события с точки зрения этого героя. Затем находим другого героя в ином состоянии и описываем всё с новой точки зрения. Включаем эти описания в рассказ.</a:t>
            </a:r>
          </a:p>
          <a:p>
            <a:pPr algn="just"/>
            <a:endParaRPr lang="ru-RU" sz="2600" dirty="0"/>
          </a:p>
        </p:txBody>
      </p:sp>
    </p:spTree>
    <p:extLst>
      <p:ext uri="{BB962C8B-B14F-4D97-AF65-F5344CB8AC3E}">
        <p14:creationId xmlns="" xmlns:p14="http://schemas.microsoft.com/office/powerpoint/2010/main" val="332301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pPr algn="just"/>
            <a:r>
              <a:rPr lang="ru-RU" dirty="0"/>
              <a:t>     ПОЯВЛЯЕТСЯ АКТИВНОСТЬ ДЕТЕЙ, им интересно работать. Работать начинают и те дети, которые обычно молчат. Активность на таких занятиях высокая, т.к. картины как бы оживают, дети становятся их живыми свидетелями или участниками, высказывания их сочные, яркие, образные.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9325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6" y="116632"/>
            <a:ext cx="9115364" cy="664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5343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ТРИЗ – теория </a:t>
            </a:r>
            <a:r>
              <a:rPr lang="ru-RU" dirty="0" smtClean="0"/>
              <a:t>решения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изобретательских задач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«ТРИЗ – азбука талантливого мышления, каждый человек обязан быть творчески грамотным» (Г. С. </a:t>
            </a:r>
            <a:r>
              <a:rPr lang="ru-RU" dirty="0" err="1"/>
              <a:t>Альтшуллер</a:t>
            </a:r>
            <a:r>
              <a:rPr lang="ru-RU" dirty="0" smtClean="0"/>
              <a:t>).</a:t>
            </a:r>
          </a:p>
          <a:p>
            <a:pPr algn="just"/>
            <a:r>
              <a:rPr lang="ru-RU" dirty="0" smtClean="0"/>
              <a:t>Главная </a:t>
            </a:r>
            <a:r>
              <a:rPr lang="ru-RU" dirty="0"/>
              <a:t>цель – формирование у детей творческого мышления, т. е. воспитание творческой личности, подготовленной к стабильному решению нестандартных задач в различных областях деятельности. </a:t>
            </a:r>
            <a:endParaRPr lang="ru-RU" dirty="0" smtClean="0"/>
          </a:p>
          <a:p>
            <a:pPr algn="just"/>
            <a:r>
              <a:rPr lang="ru-RU" dirty="0" smtClean="0"/>
              <a:t>ТРИЗ </a:t>
            </a:r>
            <a:r>
              <a:rPr lang="ru-RU" dirty="0"/>
              <a:t>позволяет снять психологический барьер, убрать боязнь перед новым, неизвестным, сформировать восприятие жизненных и учебных проблем не как непреодолимых препятствий, а как очередных задач, которые надо решать.</a:t>
            </a:r>
          </a:p>
        </p:txBody>
      </p:sp>
    </p:spTree>
    <p:extLst>
      <p:ext uri="{BB962C8B-B14F-4D97-AF65-F5344CB8AC3E}">
        <p14:creationId xmlns="" xmlns:p14="http://schemas.microsoft.com/office/powerpoint/2010/main" val="94309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ru-RU" dirty="0" smtClean="0"/>
              <a:t>Основные компоненты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787208" cy="53492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algn="just"/>
            <a:r>
              <a:rPr lang="ru-RU" sz="2800" dirty="0" smtClean="0"/>
              <a:t>Развитое </a:t>
            </a:r>
            <a:r>
              <a:rPr lang="ru-RU" sz="2800" dirty="0"/>
              <a:t>воображение в двух его формах: порождение идеи и возникновение плана её реализации;</a:t>
            </a:r>
          </a:p>
          <a:p>
            <a:pPr algn="just"/>
            <a:r>
              <a:rPr lang="ru-RU" sz="2800" dirty="0" smtClean="0"/>
              <a:t>Оригинальность </a:t>
            </a:r>
            <a:r>
              <a:rPr lang="ru-RU" sz="2800" dirty="0"/>
              <a:t>мышления – самостоятельность, необычность, остроумность решения /по отношению к традиционным способам решения/;</a:t>
            </a:r>
          </a:p>
          <a:p>
            <a:pPr algn="just"/>
            <a:r>
              <a:rPr lang="ru-RU" sz="2800" dirty="0" smtClean="0"/>
              <a:t>Беглость </a:t>
            </a:r>
            <a:r>
              <a:rPr lang="ru-RU" sz="2800" dirty="0"/>
              <a:t>мышления – богатство и разнообразие ассоциаций, количество образовавшихся связей, способность реагировать на идеи в пределах ограниченного времени;</a:t>
            </a:r>
          </a:p>
          <a:p>
            <a:pPr algn="just"/>
            <a:r>
              <a:rPr lang="ru-RU" sz="2800" dirty="0" smtClean="0"/>
              <a:t>Интеллектуальная </a:t>
            </a:r>
            <a:r>
              <a:rPr lang="ru-RU" sz="2800" dirty="0"/>
              <a:t>творческая инициатива – направленность на выход за рамки данных задач и требований повседневной  действительности;</a:t>
            </a:r>
          </a:p>
          <a:p>
            <a:pPr algn="just"/>
            <a:r>
              <a:rPr lang="ru-RU" sz="2800" dirty="0" smtClean="0"/>
              <a:t>Широта </a:t>
            </a:r>
            <a:r>
              <a:rPr lang="ru-RU" sz="2800" dirty="0"/>
              <a:t>категоризации – отдаленность ассоциаций, неожиданность использования предметов, придания им нового функционального значения, обобщения явлений, не имеющих очевидных связей;</a:t>
            </a:r>
          </a:p>
          <a:p>
            <a:pPr algn="just"/>
            <a:r>
              <a:rPr lang="ru-RU" sz="2800" dirty="0" smtClean="0"/>
              <a:t>Гибкость </a:t>
            </a:r>
            <a:r>
              <a:rPr lang="ru-RU" sz="2800" dirty="0"/>
              <a:t>– способность приспосабливаться к неожиданным изменениям ситуации.</a:t>
            </a:r>
          </a:p>
        </p:txBody>
      </p:sp>
    </p:spTree>
    <p:extLst>
      <p:ext uri="{BB962C8B-B14F-4D97-AF65-F5344CB8AC3E}">
        <p14:creationId xmlns="" xmlns:p14="http://schemas.microsoft.com/office/powerpoint/2010/main" val="217453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 </a:t>
            </a:r>
            <a:r>
              <a:rPr lang="ru-RU" sz="2200" dirty="0"/>
              <a:t>ТРИЗ  предлагает  путь  целенаправленного  руководства  творческим  развитием  детей.</a:t>
            </a:r>
          </a:p>
          <a:p>
            <a:pPr algn="just"/>
            <a:r>
              <a:rPr lang="ru-RU" sz="2200" dirty="0"/>
              <a:t>Творческие  задания  носят  открытый  характер,  не  имеют  правильного  ответа. </a:t>
            </a:r>
            <a:endParaRPr lang="ru-RU" sz="2200" dirty="0" smtClean="0"/>
          </a:p>
          <a:p>
            <a:pPr algn="just"/>
            <a:r>
              <a:rPr lang="ru-RU" sz="2200" dirty="0" smtClean="0"/>
              <a:t> </a:t>
            </a:r>
            <a:r>
              <a:rPr lang="ru-RU" sz="2200" dirty="0"/>
              <a:t>Роль  взрослого  состоит  в  том,  чтобы  не  только  понять  и  принять  разнообразные  решения,  но  и  показать  детям  правомерность  этих  различий,  а  иногда  и  защитить  нестандартную  работу</a:t>
            </a:r>
            <a:r>
              <a:rPr lang="ru-RU" sz="2200" dirty="0" smtClean="0"/>
              <a:t>.</a:t>
            </a:r>
          </a:p>
          <a:p>
            <a:pPr algn="just"/>
            <a:endParaRPr lang="ru-RU" sz="2200" dirty="0"/>
          </a:p>
          <a:p>
            <a:pPr marL="0" lvl="0" indent="0" algn="ctr">
              <a:buClr>
                <a:srgbClr val="F0AD00"/>
              </a:buClr>
              <a:buNone/>
            </a:pPr>
            <a:r>
              <a:rPr lang="ru-RU" sz="3000" cap="small" dirty="0">
                <a:solidFill>
                  <a:srgbClr val="5A6378"/>
                </a:solidFill>
              </a:rPr>
              <a:t> </a:t>
            </a:r>
            <a:r>
              <a:rPr lang="ru-RU" sz="3000" cap="small" dirty="0" smtClean="0">
                <a:solidFill>
                  <a:srgbClr val="5A6378"/>
                </a:solidFill>
              </a:rPr>
              <a:t>Девиз:</a:t>
            </a:r>
            <a:endParaRPr lang="ru-RU" sz="3000" cap="small" dirty="0">
              <a:solidFill>
                <a:srgbClr val="5A6378"/>
              </a:solidFill>
            </a:endParaRPr>
          </a:p>
          <a:p>
            <a:pPr marL="0" lvl="0" indent="0" algn="ctr">
              <a:buClr>
                <a:srgbClr val="F0AD00"/>
              </a:buClr>
              <a:buNone/>
            </a:pPr>
            <a:r>
              <a:rPr lang="ru-RU" sz="3000" cap="small" dirty="0">
                <a:solidFill>
                  <a:srgbClr val="5A6378"/>
                </a:solidFill>
              </a:rPr>
              <a:t>«Можно говорить все»</a:t>
            </a:r>
            <a:endParaRPr lang="ru-RU" dirty="0">
              <a:solidFill>
                <a:prstClr val="black"/>
              </a:solidFill>
            </a:endParaRPr>
          </a:p>
          <a:p>
            <a:pPr algn="just"/>
            <a:endParaRPr lang="ru-RU" sz="2200" dirty="0" smtClean="0"/>
          </a:p>
          <a:p>
            <a:pPr algn="just"/>
            <a:endParaRPr lang="ru-RU" sz="2200" dirty="0"/>
          </a:p>
        </p:txBody>
      </p:sp>
    </p:spTree>
    <p:extLst>
      <p:ext uri="{BB962C8B-B14F-4D97-AF65-F5344CB8AC3E}">
        <p14:creationId xmlns="" xmlns:p14="http://schemas.microsoft.com/office/powerpoint/2010/main" val="148126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Картинка без запинки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/>
              <a:t>Авторы: </a:t>
            </a:r>
            <a:r>
              <a:rPr lang="ru-RU" dirty="0" err="1" smtClean="0"/>
              <a:t>И.Н.Мурашковска</a:t>
            </a:r>
            <a:r>
              <a:rPr lang="ru-RU" dirty="0" smtClean="0"/>
              <a:t>, </a:t>
            </a:r>
            <a:r>
              <a:rPr lang="ru-RU" dirty="0" err="1"/>
              <a:t>Н.П.Валюмс</a:t>
            </a:r>
            <a:r>
              <a:rPr lang="ru-RU" dirty="0"/>
              <a:t> </a:t>
            </a:r>
          </a:p>
          <a:p>
            <a:pPr algn="just"/>
            <a:r>
              <a:rPr lang="ru-RU" dirty="0" smtClean="0"/>
              <a:t>Цель</a:t>
            </a:r>
            <a:r>
              <a:rPr lang="ru-RU" dirty="0"/>
              <a:t>: </a:t>
            </a:r>
            <a:r>
              <a:rPr lang="ru-RU" dirty="0" smtClean="0"/>
              <a:t>развитие </a:t>
            </a:r>
            <a:r>
              <a:rPr lang="ru-RU" dirty="0"/>
              <a:t>творческого воображения и </a:t>
            </a:r>
            <a:r>
              <a:rPr lang="ru-RU" dirty="0" smtClean="0"/>
              <a:t>формирование </a:t>
            </a:r>
            <a:r>
              <a:rPr lang="ru-RU" dirty="0"/>
              <a:t>диалектического способа мышления дошкольников.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   Диалектика - (др. греч.) - это искусство добиться истины путем раскрытия противоречий.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Задачи:</a:t>
            </a:r>
          </a:p>
          <a:p>
            <a:pPr marL="0" indent="0" algn="just">
              <a:buNone/>
            </a:pPr>
            <a:r>
              <a:rPr lang="ru-RU" dirty="0" smtClean="0"/>
              <a:t>- формировать </a:t>
            </a:r>
            <a:r>
              <a:rPr lang="ru-RU" dirty="0"/>
              <a:t>умения </a:t>
            </a:r>
            <a:r>
              <a:rPr lang="ru-RU" dirty="0" smtClean="0"/>
              <a:t>связно </a:t>
            </a:r>
            <a:r>
              <a:rPr lang="ru-RU" dirty="0"/>
              <a:t>высказывать свои мысли,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- строить диалог,</a:t>
            </a:r>
          </a:p>
          <a:p>
            <a:pPr marL="0" indent="0" algn="just">
              <a:buNone/>
            </a:pPr>
            <a:r>
              <a:rPr lang="ru-RU" dirty="0" smtClean="0"/>
              <a:t>- составлять творческий </a:t>
            </a:r>
            <a:r>
              <a:rPr lang="ru-RU" dirty="0"/>
              <a:t>рассказ на определенную тему.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5490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1014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этапы</a:t>
            </a:r>
            <a:br>
              <a:rPr lang="ru-RU" dirty="0" smtClean="0"/>
            </a:br>
            <a:r>
              <a:rPr lang="ru-RU" dirty="0" smtClean="0"/>
              <a:t>ЭТАП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dirty="0"/>
              <a:t>СОСТАВ КАРТИНКИ</a:t>
            </a:r>
          </a:p>
          <a:p>
            <a:r>
              <a:rPr lang="ru-RU" dirty="0"/>
              <a:t>Что нарисовано на  картине?</a:t>
            </a:r>
          </a:p>
          <a:p>
            <a:pPr algn="just"/>
            <a:r>
              <a:rPr lang="ru-RU" dirty="0"/>
              <a:t>Все предметы и объекты переплетаются, перекрывают друг друга, разнообразие форм не дает сосредоточится. Как выделить что - В этом пёстром калейдоскопе?</a:t>
            </a:r>
          </a:p>
          <a:p>
            <a:pPr algn="just"/>
            <a:r>
              <a:rPr lang="ru-RU" dirty="0"/>
              <a:t>«Дели - давай» - волшебник. Он умеет делить и объединять. Смотрит на человека и видит сразу все части его тела. Посмотрите на карту взглядом «Дели», для надёжности сложим ладошки, чтобы получился глазок; да так, чтобы в глазок попал один объект. Итак; говорит волшебник «Дели», но не повторяйте друг друга. Каждую находку я буду записывать на доске, обводя О. Идет охота за подробностями.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3109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ru-RU" dirty="0" smtClean="0"/>
              <a:t>Этап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dirty="0"/>
              <a:t>СВЯЗЬ И ВЗАИМОДЕЙСТВИЕ</a:t>
            </a:r>
          </a:p>
          <a:p>
            <a:pPr marL="0" indent="0" algn="ctr">
              <a:buNone/>
            </a:pPr>
            <a:r>
              <a:rPr lang="ru-RU" dirty="0"/>
              <a:t>МЕЖДУ ОБЪЕКТАМИ</a:t>
            </a:r>
          </a:p>
          <a:p>
            <a:pPr algn="just"/>
            <a:r>
              <a:rPr lang="ru-RU" dirty="0"/>
              <a:t>Волшебник «Давай» предложил соединить найденные вами детали смысловой ниточкой. Пора наводить порядок; соединить части в целое. С чего начнём, какие два </a:t>
            </a:r>
            <a:r>
              <a:rPr lang="ru-RU" dirty="0" smtClean="0"/>
              <a:t>объекта </a:t>
            </a:r>
            <a:r>
              <a:rPr lang="ru-RU" dirty="0"/>
              <a:t>соединим, объясним свой выбор, чем похожи и чем могут </a:t>
            </a:r>
            <a:r>
              <a:rPr lang="ru-RU" dirty="0" err="1"/>
              <a:t>дополнитъ</a:t>
            </a:r>
            <a:r>
              <a:rPr lang="ru-RU" dirty="0"/>
              <a:t> друг друга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Например:</a:t>
            </a:r>
          </a:p>
          <a:p>
            <a:pPr marL="0" indent="0" algn="ctr">
              <a:buNone/>
            </a:pPr>
            <a:r>
              <a:rPr lang="ru-RU" dirty="0" smtClean="0"/>
              <a:t> КОТЕНОК     ( действие: сидит, играет и т.п.)     ТРАВА   </a:t>
            </a:r>
            <a:r>
              <a:rPr lang="ru-RU" dirty="0"/>
              <a:t>и т.д.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Количество мнений на доске растёт, рисунок начинает напоминать паутину; а дети стараются соединить все О, выплёскивая свою энергию, получают удовлетворение от собственной находки. </a:t>
            </a:r>
            <a:r>
              <a:rPr lang="ru-RU" dirty="0" smtClean="0"/>
              <a:t>Дети </a:t>
            </a:r>
            <a:r>
              <a:rPr lang="ru-RU" dirty="0"/>
              <a:t>говорят полными предложениями, в этом им поможет волшебник «Дели - Давай».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4289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ru-RU" dirty="0" smtClean="0"/>
              <a:t>Этап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787208" cy="556523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/>
              <a:t>ХАРАКТЕРИСТИКА ОБЪЕКТОВ </a:t>
            </a:r>
            <a:r>
              <a:rPr lang="ru-RU" dirty="0" smtClean="0"/>
              <a:t>И </a:t>
            </a:r>
            <a:r>
              <a:rPr lang="ru-RU" dirty="0"/>
              <a:t>ДЕЙСТВИЙ</a:t>
            </a:r>
          </a:p>
          <a:p>
            <a:pPr algn="just"/>
            <a:r>
              <a:rPr lang="ru-RU" sz="2900" dirty="0"/>
              <a:t>Основу для рассказа мы подготовили, но в нём нет образов. Рассказ надо разукрасить яркими красками, чтобы картина ожила.</a:t>
            </a:r>
          </a:p>
          <a:p>
            <a:pPr algn="just"/>
            <a:r>
              <a:rPr lang="ru-RU" sz="2900" dirty="0"/>
              <a:t>Когда мы определили состав картины, то воспринимали мир глазами, а ведь есть ещё и другие органы чувств (осязание, обоняние, слух).</a:t>
            </a:r>
          </a:p>
          <a:p>
            <a:pPr algn="just"/>
            <a:r>
              <a:rPr lang="ru-RU" sz="2900" dirty="0"/>
              <a:t>Чтобы их применить, надо перешагнуть через рамки картины, закрыть глаза и представить, что мы попали в картину.</a:t>
            </a:r>
          </a:p>
          <a:p>
            <a:pPr marL="0" indent="0" algn="just">
              <a:buNone/>
            </a:pPr>
            <a:r>
              <a:rPr lang="ru-RU" sz="2900" dirty="0"/>
              <a:t>-	Что чувствуете?</a:t>
            </a:r>
          </a:p>
          <a:p>
            <a:pPr marL="0" indent="0" algn="just">
              <a:buNone/>
            </a:pPr>
            <a:r>
              <a:rPr lang="ru-RU" sz="2900" dirty="0"/>
              <a:t>-	Прислушайтесь, какие звуки вас окружают?</a:t>
            </a:r>
          </a:p>
          <a:p>
            <a:pPr marL="0" indent="0" algn="just">
              <a:buNone/>
            </a:pPr>
            <a:r>
              <a:rPr lang="ru-RU" sz="2900" dirty="0"/>
              <a:t>-	Потрогайте </a:t>
            </a:r>
            <a:r>
              <a:rPr lang="ru-RU" sz="2900" dirty="0" smtClean="0"/>
              <a:t>все </a:t>
            </a:r>
            <a:r>
              <a:rPr lang="ru-RU" sz="2900" dirty="0"/>
              <a:t>что можно. Что ощущаете?</a:t>
            </a:r>
          </a:p>
          <a:p>
            <a:pPr marL="0" indent="0" algn="just">
              <a:buNone/>
            </a:pPr>
            <a:r>
              <a:rPr lang="ru-RU" sz="2900" dirty="0"/>
              <a:t>-	Вдохните запах того, что тс окружает.</a:t>
            </a:r>
          </a:p>
          <a:p>
            <a:pPr marL="0" indent="0" algn="just">
              <a:buNone/>
            </a:pPr>
            <a:r>
              <a:rPr lang="ru-RU" sz="2900" dirty="0"/>
              <a:t>-	Пробуйте что - либо на вкус</a:t>
            </a:r>
            <a:r>
              <a:rPr lang="ru-RU" sz="2900" dirty="0" smtClean="0"/>
              <a:t>.</a:t>
            </a:r>
            <a:endParaRPr lang="ru-RU" sz="2900" dirty="0"/>
          </a:p>
          <a:p>
            <a:pPr marL="0" indent="0" algn="just">
              <a:buNone/>
            </a:pPr>
            <a:r>
              <a:rPr lang="ru-RU" sz="2900" dirty="0"/>
              <a:t>Итак шаг </a:t>
            </a:r>
            <a:r>
              <a:rPr lang="ru-RU" sz="2900" dirty="0" smtClean="0"/>
              <a:t>третий -  усиление </a:t>
            </a:r>
            <a:r>
              <a:rPr lang="ru-RU" sz="2900" dirty="0"/>
              <a:t>образности характеристиками</a:t>
            </a:r>
            <a:r>
              <a:rPr lang="ru-RU" sz="2900" dirty="0" smtClean="0"/>
              <a:t>.</a:t>
            </a:r>
            <a:endParaRPr lang="ru-RU" sz="2900" dirty="0"/>
          </a:p>
          <a:p>
            <a:pPr algn="just"/>
            <a:r>
              <a:rPr lang="ru-RU" sz="2900" dirty="0"/>
              <a:t>Используем приём вхождения в картину с помощью каждого органа чувств поочередно. Можно при этом последовательно передвигаться: по кружкам и линиям схематичного рисунка. Рассказываем о полученных впечатлениях.</a:t>
            </a:r>
          </a:p>
          <a:p>
            <a:pPr algn="just"/>
            <a:endParaRPr lang="ru-RU" sz="2900" dirty="0"/>
          </a:p>
        </p:txBody>
      </p:sp>
    </p:spTree>
    <p:extLst>
      <p:ext uri="{BB962C8B-B14F-4D97-AF65-F5344CB8AC3E}">
        <p14:creationId xmlns="" xmlns:p14="http://schemas.microsoft.com/office/powerpoint/2010/main" val="43968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ru-RU" dirty="0" smtClean="0"/>
              <a:t>Этап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/>
              <a:t>КОПИЛКА ОБРАЗНЫХ </a:t>
            </a:r>
            <a:r>
              <a:rPr lang="ru-RU" dirty="0" smtClean="0"/>
              <a:t>ХАРАКТЕРИСТИК   </a:t>
            </a:r>
            <a:endParaRPr lang="ru-RU" dirty="0"/>
          </a:p>
          <a:p>
            <a:pPr algn="just"/>
            <a:r>
              <a:rPr lang="ru-RU" dirty="0"/>
              <a:t>     Трудно разбудить пассивную память детей, в которой хранятся полузабытые слова.   Пополнение   словарного   запаса   образными характеристиками происходит в несколько этапов.</a:t>
            </a:r>
          </a:p>
          <a:p>
            <a:pPr marL="0" indent="0" algn="just">
              <a:buNone/>
            </a:pPr>
            <a:r>
              <a:rPr lang="ru-RU" dirty="0"/>
              <a:t>1.	 пассивный: ребёнку объясняют смысл слова на примерах.</a:t>
            </a:r>
          </a:p>
          <a:p>
            <a:pPr marL="0" indent="0" algn="just">
              <a:buNone/>
            </a:pPr>
            <a:r>
              <a:rPr lang="ru-RU" dirty="0"/>
              <a:t>2.	полуактивный: ребёнок воспроизводит новое слово в ответ ни вопрос воспитателя.</a:t>
            </a:r>
          </a:p>
          <a:p>
            <a:pPr marL="0" indent="0" algn="just">
              <a:buNone/>
            </a:pPr>
            <a:r>
              <a:rPr lang="ru-RU" dirty="0"/>
              <a:t>3.	активный:   ребенок   самостоятельно   вспоминает  новое  слово  и использует его как: средство для выполнения какой-либо задачи.</a:t>
            </a:r>
          </a:p>
          <a:p>
            <a:pPr marL="0" indent="0" algn="just">
              <a:buNone/>
            </a:pPr>
            <a:r>
              <a:rPr lang="ru-RU" dirty="0"/>
              <a:t>4.	автоматический: новое слово само собой возникает в речи ребёнка без сознательного поиска и напряжения памяти.</a:t>
            </a:r>
          </a:p>
          <a:p>
            <a:pPr algn="just"/>
            <a:r>
              <a:rPr lang="ru-RU" dirty="0"/>
              <a:t>Итак, мы смотрим на картину и подбираем характеристику одному из объектов. Здесь решает воспитатель, какое слово хочет ввести в </a:t>
            </a:r>
            <a:r>
              <a:rPr lang="ru-RU" dirty="0" smtClean="0"/>
              <a:t>активный словарь.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Котенок:    </a:t>
            </a:r>
            <a:r>
              <a:rPr lang="ru-RU" dirty="0"/>
              <a:t>составляем загадку для активного </a:t>
            </a:r>
            <a:r>
              <a:rPr lang="ru-RU" dirty="0" smtClean="0"/>
              <a:t>этапа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</a:t>
            </a:r>
            <a:r>
              <a:rPr lang="ru-RU" dirty="0"/>
              <a:t> </a:t>
            </a:r>
            <a:r>
              <a:rPr lang="ru-RU" dirty="0" smtClean="0"/>
              <a:t>пушистый               </a:t>
            </a:r>
            <a:r>
              <a:rPr lang="ru-RU" dirty="0"/>
              <a:t>	</a:t>
            </a:r>
            <a:r>
              <a:rPr lang="ru-RU" dirty="0" smtClean="0"/>
              <a:t>плед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сонный</a:t>
            </a:r>
            <a:r>
              <a:rPr lang="ru-RU" dirty="0"/>
              <a:t>	</a:t>
            </a:r>
            <a:r>
              <a:rPr lang="ru-RU" dirty="0" smtClean="0"/>
              <a:t>                             мишка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забавный               </a:t>
            </a:r>
            <a:r>
              <a:rPr lang="ru-RU" dirty="0"/>
              <a:t>	</a:t>
            </a:r>
            <a:r>
              <a:rPr lang="ru-RU" dirty="0" smtClean="0"/>
              <a:t>волчок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2446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251</TotalTime>
  <Words>909</Words>
  <Application>Microsoft Office PowerPoint</Application>
  <PresentationFormat>Экран (4:3)</PresentationFormat>
  <Paragraphs>104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ТРИЗ в развитии дошкольника</vt:lpstr>
      <vt:lpstr>ТРИЗ – теория решения  изобретательских задач</vt:lpstr>
      <vt:lpstr>Основные компоненты</vt:lpstr>
      <vt:lpstr>Слайд 4</vt:lpstr>
      <vt:lpstr>Картинка без запинки</vt:lpstr>
      <vt:lpstr>этапы ЭТАП 1</vt:lpstr>
      <vt:lpstr>Этап 2</vt:lpstr>
      <vt:lpstr>Этап 3</vt:lpstr>
      <vt:lpstr>Этап 4</vt:lpstr>
      <vt:lpstr>Этап 4</vt:lpstr>
      <vt:lpstr>Этап 5</vt:lpstr>
      <vt:lpstr>Этап 6</vt:lpstr>
      <vt:lpstr>заключение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ТРИЗ в развитии дошкольника</dc:title>
  <dc:creator>acer</dc:creator>
  <cp:lastModifiedBy>149</cp:lastModifiedBy>
  <cp:revision>17</cp:revision>
  <dcterms:created xsi:type="dcterms:W3CDTF">2014-09-16T14:41:04Z</dcterms:created>
  <dcterms:modified xsi:type="dcterms:W3CDTF">2017-02-27T11:34:40Z</dcterms:modified>
</cp:coreProperties>
</file>