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59" r:id="rId6"/>
    <p:sldId id="267" r:id="rId7"/>
    <p:sldId id="266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BA997A3-327E-4D48-B3DB-EA8325B801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E634852-96B1-4FF8-BA1C-82461D9F4FA6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psy.net/world/?stat=6062" TargetMode="External"/><Relationship Id="rId2" Type="http://schemas.openxmlformats.org/officeDocument/2006/relationships/hyperlink" Target="http://www.v-vospitanie.ru/view_art.php?id=1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376264"/>
          </a:xfrm>
        </p:spPr>
        <p:txBody>
          <a:bodyPr/>
          <a:lstStyle/>
          <a:p>
            <a:r>
              <a:rPr lang="ru-RU" sz="8000" dirty="0" smtClean="0">
                <a:latin typeface="Monte-Kristo" pitchFamily="66" charset="0"/>
              </a:rPr>
              <a:t>Консультация для родителей</a:t>
            </a:r>
            <a:endParaRPr lang="ru-RU" sz="8000" dirty="0">
              <a:latin typeface="Monte-Kristo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7117180" cy="2448272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chemeClr val="bg1"/>
                </a:solidFill>
                <a:latin typeface="Ekaterina Velikaya One" pitchFamily="66" charset="0"/>
              </a:rPr>
              <a:t>Гиперактивный</a:t>
            </a:r>
            <a:r>
              <a:rPr lang="ru-RU" sz="6600" dirty="0" smtClean="0">
                <a:solidFill>
                  <a:schemeClr val="bg1"/>
                </a:solidFill>
                <a:latin typeface="Ekaterina Velikaya One" pitchFamily="66" charset="0"/>
              </a:rPr>
              <a:t> ребенок</a:t>
            </a:r>
            <a:endParaRPr lang="ru-RU" sz="6600" dirty="0">
              <a:solidFill>
                <a:schemeClr val="bg1"/>
              </a:solidFill>
              <a:latin typeface="Ekaterina Velikaya On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44522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Сухарева Ю.С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56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Ekaterina Velikaya One" pitchFamily="66" charset="0"/>
              </a:rPr>
              <a:t>Игра </a:t>
            </a:r>
            <a:r>
              <a:rPr lang="ru-RU" sz="2800" b="1" i="1" dirty="0">
                <a:latin typeface="Ekaterina Velikaya One" pitchFamily="66" charset="0"/>
              </a:rPr>
              <a:t>«Давайте поздороваемся»</a:t>
            </a:r>
            <a:r>
              <a:rPr lang="ru-RU" sz="2800" b="1" dirty="0">
                <a:latin typeface="Ekaterina Velikaya One" pitchFamily="66" charset="0"/>
              </a:rPr>
              <a:t>.</a:t>
            </a:r>
            <a:endParaRPr lang="ru-RU" sz="2800" dirty="0">
              <a:latin typeface="Ekaterina Velikaya One" pitchFamily="66" charset="0"/>
            </a:endParaRPr>
          </a:p>
          <a:p>
            <a:r>
              <a:rPr lang="ru-RU" dirty="0"/>
              <a:t>Эта игра даёт возможность подвижному ребёнку почувствовать своё тело и снять мышечное напряжение. Смена партнеров помогает преодолевать отчуждённость.</a:t>
            </a:r>
          </a:p>
          <a:p>
            <a:r>
              <a:rPr lang="ru-RU" dirty="0"/>
              <a:t>Содержание игры.</a:t>
            </a:r>
          </a:p>
          <a:p>
            <a:r>
              <a:rPr lang="ru-RU" dirty="0"/>
              <a:t>Дети по сигналу ведущего хаотично двигаются по комнате и здороваются со всеми, кто встречается на их пути (возможно, что кто-либо из детей будет специально стремиться поздороваться именно с тем, кто обычно не обращает на него внимания). Здороваться надо определённым </a:t>
            </a:r>
            <a:r>
              <a:rPr lang="ru-RU" u="sng" dirty="0"/>
              <a:t>образом</a:t>
            </a:r>
            <a:r>
              <a:rPr lang="ru-RU" dirty="0"/>
              <a:t>:</a:t>
            </a:r>
          </a:p>
          <a:p>
            <a:r>
              <a:rPr lang="ru-RU" dirty="0"/>
              <a:t>один хлопок – здороваемся за руку,</a:t>
            </a:r>
          </a:p>
          <a:p>
            <a:r>
              <a:rPr lang="ru-RU" dirty="0"/>
              <a:t>два хлопка – здороваемся плечиками,</a:t>
            </a:r>
          </a:p>
          <a:p>
            <a:r>
              <a:rPr lang="ru-RU" dirty="0"/>
              <a:t>три хлопка – здороваемся спинками.</a:t>
            </a:r>
          </a:p>
          <a:p>
            <a:r>
              <a:rPr lang="ru-RU" dirty="0"/>
              <a:t>Для полноты тактильных ощущений желательно ввести запрет на разговоры.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42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Игра </a:t>
            </a:r>
            <a:r>
              <a:rPr lang="ru-RU" b="1" i="1" dirty="0"/>
              <a:t>«Запрещённое движение»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Эта игра имеет чёткие правила, поэтому она дисциплинирует детей. Она также сплачивает играющих, развивает быстроту реакции и вызывает положительные эмоции.</a:t>
            </a:r>
          </a:p>
          <a:p>
            <a:r>
              <a:rPr lang="ru-RU" dirty="0"/>
              <a:t>Содержание игры.</a:t>
            </a:r>
          </a:p>
          <a:p>
            <a:r>
              <a:rPr lang="ru-RU" dirty="0"/>
              <a:t>Дети стоят лицом к ведущему. Под музыку они повторяют движения, которые показывает ведущий. Затем выбирается одно движение, которое запрещено выполнять, даже если ведущий показывает его. Тот, кто случайно повторит его, выходит из игры.</a:t>
            </a:r>
          </a:p>
          <a:p>
            <a:r>
              <a:rPr lang="ru-RU" dirty="0"/>
              <a:t>Существует другой вариант этой </a:t>
            </a:r>
            <a:r>
              <a:rPr lang="ru-RU" u="sng" dirty="0"/>
              <a:t>игры</a:t>
            </a:r>
            <a:r>
              <a:rPr lang="ru-RU" dirty="0"/>
              <a:t>: ведущий называет вслух цифры. Играющие повторяют их хором, кроме одной цифры, повторять которую запрещено. Когда ведущий называет запрещённую цифру, дети должны просто хлопнуть в ладоши.</a:t>
            </a:r>
          </a:p>
          <a:p>
            <a:r>
              <a:rPr lang="ru-RU" dirty="0"/>
              <a:t>Чрезмерная активность и импульсивность поведения, к сожалению, часто негативно сказываются на </a:t>
            </a:r>
            <a:r>
              <a:rPr lang="ru-RU" u="sng" dirty="0"/>
              <a:t>обучаемости</a:t>
            </a:r>
            <a:r>
              <a:rPr lang="ru-RU" dirty="0"/>
              <a:t>: </a:t>
            </a:r>
            <a:r>
              <a:rPr lang="ru-RU" b="1" dirty="0" err="1"/>
              <a:t>гиперактивным</a:t>
            </a:r>
            <a:r>
              <a:rPr lang="ru-RU" dirty="0"/>
              <a:t> детям плохо удается подавлять свои двигательные импульсы, поэтому они почти не способны сосредоточить внимание на предлагаемой на занятии информации, не могут адекватно воспринимать зрительные и акустические сигналы. У </a:t>
            </a:r>
            <a:r>
              <a:rPr lang="ru-RU" b="1" dirty="0" err="1"/>
              <a:t>гиперактивных</a:t>
            </a:r>
            <a:r>
              <a:rPr lang="ru-RU" dirty="0"/>
              <a:t> детей нарушены перцептивная ориентация и планирование действий, практически отсутствуют паузы между мыслью и действием. Движения </a:t>
            </a:r>
            <a:r>
              <a:rPr lang="ru-RU" b="1" dirty="0" err="1"/>
              <a:t>гиперактивных</a:t>
            </a:r>
            <a:r>
              <a:rPr lang="ru-RU" dirty="0"/>
              <a:t> детей хаотичны и резки, избыточно энергичны, запас сил расходуется слишком интенсивно.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38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2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3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представленных игр можно найти на сайтах: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www.v-vospitanie.ru/view_art.php?id=15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en-US" dirty="0" smtClean="0"/>
              <a:t>http</a:t>
            </a:r>
            <a:r>
              <a:rPr lang="en-US" dirty="0"/>
              <a:t>://sdvg.vodkpb.ru/?Metodicheskie_igry:Medikamentoznoe_lechenie_SDVG:Igra_%</a:t>
            </a:r>
            <a:r>
              <a:rPr lang="en-US" dirty="0" smtClean="0"/>
              <a:t>26laquo%3BGvalt%26raquo%3B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en-US" dirty="0">
                <a:hlinkClick r:id="rId3"/>
              </a:rPr>
              <a:t>http://www.trepsy.net/world/?</a:t>
            </a:r>
            <a:r>
              <a:rPr lang="en-US" dirty="0" smtClean="0">
                <a:hlinkClick r:id="rId3"/>
              </a:rPr>
              <a:t>stat=6062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935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125113" cy="924475"/>
          </a:xfrm>
        </p:spPr>
        <p:txBody>
          <a:bodyPr/>
          <a:lstStyle/>
          <a:p>
            <a:r>
              <a:rPr lang="ru-RU" sz="6600" dirty="0" smtClean="0">
                <a:latin typeface="Ekaterina Velikaya One" pitchFamily="66" charset="0"/>
              </a:rPr>
              <a:t>Спасибо за внимание</a:t>
            </a:r>
            <a:endParaRPr lang="ru-RU" sz="6600" dirty="0">
              <a:latin typeface="Ekaterina Velikaya One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084674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77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3744416" cy="561662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Ekaterina Velikaya One" pitchFamily="66" charset="0"/>
              </a:rPr>
              <a:t>Все дети, безусловно, активны, подвижны, но где грань, когда такое поведение - норма, а когда уже нарушенное поведение? Понаблюдайте за своим </a:t>
            </a:r>
            <a:r>
              <a:rPr lang="ru-RU" sz="2800" b="1" dirty="0">
                <a:latin typeface="Ekaterina Velikaya One" pitchFamily="66" charset="0"/>
              </a:rPr>
              <a:t>ребенком</a:t>
            </a:r>
            <a:r>
              <a:rPr lang="ru-RU" sz="2800" dirty="0">
                <a:latin typeface="Ekaterina Velikaya One" pitchFamily="66" charset="0"/>
              </a:rPr>
              <a:t>, если у него наблюдается более 6 показателей, описанных ниже, стоит обратить внимание на его поведение.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4896544" cy="4248472"/>
          </a:xfrm>
        </p:spPr>
      </p:pic>
    </p:spTree>
    <p:extLst>
      <p:ext uri="{BB962C8B-B14F-4D97-AF65-F5344CB8AC3E}">
        <p14:creationId xmlns:p14="http://schemas.microsoft.com/office/powerpoint/2010/main" val="62398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такое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125112" cy="437401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Гиперактивность</a:t>
            </a:r>
            <a:r>
              <a:rPr lang="ru-RU" dirty="0"/>
              <a:t> представляет собой совокупность симптомов, связанных с чрезмерной психической и моторной активностью. Диагноз </a:t>
            </a:r>
            <a:r>
              <a:rPr lang="ru-RU" dirty="0" err="1"/>
              <a:t>гиперактивности</a:t>
            </a:r>
            <a:r>
              <a:rPr lang="ru-RU" dirty="0"/>
              <a:t> обычно ставится, когда родители жалуются, что ребенок слишком подвижен, непоседлив и плохо себя ведет, его руки и ноги в постоянном движении, он ерзает на стуле, не успокаивается ни на минуту и не способен концентрировать внимание на чем-то одном. Однако не существует точного определения данного состояния или особого теста, который бы однозначно подтверждал диагноз </a:t>
            </a:r>
            <a:r>
              <a:rPr lang="ru-RU" dirty="0" err="1"/>
              <a:t>гиперактивности</a:t>
            </a:r>
            <a:r>
              <a:rPr lang="ru-RU" dirty="0"/>
              <a:t> (двигательной расторможенности). Начало заболевания начинается младенчестве или в возрасте двух-трех лет. Подобное состояние часто сопровождается нарушениями сна. Когда ребенок сильно устает, </a:t>
            </a:r>
            <a:r>
              <a:rPr lang="ru-RU" dirty="0" err="1"/>
              <a:t>гиперактивность</a:t>
            </a:r>
            <a:r>
              <a:rPr lang="ru-RU" dirty="0"/>
              <a:t> усугубляется.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4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31579" cy="639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79585" cy="6434689"/>
          </a:xfrm>
        </p:spPr>
      </p:pic>
    </p:spTree>
    <p:extLst>
      <p:ext uri="{BB962C8B-B14F-4D97-AF65-F5344CB8AC3E}">
        <p14:creationId xmlns:p14="http://schemas.microsoft.com/office/powerpoint/2010/main" val="201034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9148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8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0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36904" cy="5904655"/>
          </a:xfrm>
        </p:spPr>
        <p:txBody>
          <a:bodyPr/>
          <a:lstStyle/>
          <a:p>
            <a:r>
              <a:rPr lang="ru-RU" b="1" dirty="0"/>
              <a:t>Ребенок</a:t>
            </a:r>
            <a:r>
              <a:rPr lang="ru-RU" dirty="0"/>
              <a:t> с повышенным уровнем активности вызывает множество проблем у </a:t>
            </a:r>
            <a:r>
              <a:rPr lang="ru-RU" b="1" dirty="0"/>
              <a:t>родителей</a:t>
            </a:r>
            <a:r>
              <a:rPr lang="ru-RU" dirty="0"/>
              <a:t>, если они не понимают причин такого поведения. В данном случае это дисбаланс процессов возбуждения и торможения в нервной системе, но иногда </a:t>
            </a:r>
            <a:r>
              <a:rPr lang="ru-RU" b="1" dirty="0" err="1"/>
              <a:t>гиперактивность</a:t>
            </a:r>
            <a:r>
              <a:rPr lang="ru-RU" dirty="0"/>
              <a:t> является результатом эмоциональных стрессов и переутомления. Данное нарушение возникает под действием различных неблагоприятных факторов в период беременности, родов и младенчества. Прежде всего, это инфекции, травмы, осложнения при родах, нервные стрессы будущей мамы.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48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r>
              <a:rPr lang="ru-RU" dirty="0" smtClean="0"/>
              <a:t>Игры с </a:t>
            </a:r>
            <a:r>
              <a:rPr lang="ru-RU" dirty="0" err="1" smtClean="0"/>
              <a:t>гиперактивными</a:t>
            </a:r>
            <a:r>
              <a:rPr lang="ru-RU" dirty="0" smtClean="0"/>
              <a:t> детьми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088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223165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41</TotalTime>
  <Words>185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Autumn</vt:lpstr>
      <vt:lpstr>Консультация для родителей</vt:lpstr>
      <vt:lpstr>Презентация PowerPoint</vt:lpstr>
      <vt:lpstr>Что такое гиперактивность?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с гиперактивными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представленных игр можно найти на сайтах: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Artyr</dc:creator>
  <cp:lastModifiedBy>Artyr</cp:lastModifiedBy>
  <cp:revision>5</cp:revision>
  <dcterms:created xsi:type="dcterms:W3CDTF">2016-10-19T16:19:51Z</dcterms:created>
  <dcterms:modified xsi:type="dcterms:W3CDTF">2016-10-19T17:01:10Z</dcterms:modified>
</cp:coreProperties>
</file>